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7" r:id="rId2"/>
    <p:sldId id="275" r:id="rId3"/>
    <p:sldId id="260" r:id="rId4"/>
    <p:sldId id="261" r:id="rId5"/>
    <p:sldId id="274" r:id="rId6"/>
    <p:sldId id="263" r:id="rId7"/>
    <p:sldId id="266" r:id="rId8"/>
    <p:sldId id="272" r:id="rId9"/>
    <p:sldId id="276" r:id="rId10"/>
    <p:sldId id="265" r:id="rId11"/>
    <p:sldId id="257" r:id="rId12"/>
    <p:sldId id="258" r:id="rId13"/>
    <p:sldId id="259" r:id="rId14"/>
    <p:sldId id="264" r:id="rId15"/>
    <p:sldId id="273" r:id="rId16"/>
    <p:sldId id="277" r:id="rId17"/>
    <p:sldId id="268" r:id="rId18"/>
    <p:sldId id="269" r:id="rId19"/>
    <p:sldId id="270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43" autoAdjust="0"/>
  </p:normalViewPr>
  <p:slideViewPr>
    <p:cSldViewPr>
      <p:cViewPr>
        <p:scale>
          <a:sx n="80" d="100"/>
          <a:sy n="80" d="100"/>
        </p:scale>
        <p:origin x="-600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nickyh\My%20Documents\Conferences%202011\2007%20Cohort%20Clinical%20Log%20Sco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AU"/>
  <c:style val="6"/>
  <c:chart>
    <c:title>
      <c:layout/>
      <c:txPr>
        <a:bodyPr/>
        <a:lstStyle/>
        <a:p>
          <a:pPr>
            <a:defRPr sz="1400"/>
          </a:pPr>
          <a:endParaRPr lang="en-US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Clinical Log Entries</c:v>
                </c:pt>
              </c:strCache>
            </c:strRef>
          </c:tx>
          <c:cat>
            <c:strRef>
              <c:f>Sheet1!$A$2:$A$13</c:f>
              <c:strCache>
                <c:ptCount val="12"/>
                <c:pt idx="0">
                  <c:v>July</c:v>
                </c:pt>
                <c:pt idx="1">
                  <c:v>August</c:v>
                </c:pt>
                <c:pt idx="2">
                  <c:v>September</c:v>
                </c:pt>
                <c:pt idx="3">
                  <c:v>October</c:v>
                </c:pt>
                <c:pt idx="4">
                  <c:v>November</c:v>
                </c:pt>
                <c:pt idx="5">
                  <c:v>December</c:v>
                </c:pt>
                <c:pt idx="6">
                  <c:v>January</c:v>
                </c:pt>
                <c:pt idx="7">
                  <c:v>February</c:v>
                </c:pt>
                <c:pt idx="8">
                  <c:v>March</c:v>
                </c:pt>
                <c:pt idx="9">
                  <c:v>April</c:v>
                </c:pt>
                <c:pt idx="10">
                  <c:v>May</c:v>
                </c:pt>
                <c:pt idx="11">
                  <c:v>June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9</c:v>
                </c:pt>
                <c:pt idx="1">
                  <c:v>48</c:v>
                </c:pt>
                <c:pt idx="2">
                  <c:v>42</c:v>
                </c:pt>
                <c:pt idx="3">
                  <c:v>40</c:v>
                </c:pt>
                <c:pt idx="4">
                  <c:v>50</c:v>
                </c:pt>
                <c:pt idx="5">
                  <c:v>13</c:v>
                </c:pt>
                <c:pt idx="6">
                  <c:v>0</c:v>
                </c:pt>
                <c:pt idx="7">
                  <c:v>50</c:v>
                </c:pt>
                <c:pt idx="8">
                  <c:v>59</c:v>
                </c:pt>
                <c:pt idx="9">
                  <c:v>30</c:v>
                </c:pt>
                <c:pt idx="10">
                  <c:v>51</c:v>
                </c:pt>
                <c:pt idx="11">
                  <c:v>16</c:v>
                </c:pt>
              </c:numCache>
            </c:numRef>
          </c:val>
        </c:ser>
        <c:shape val="box"/>
        <c:axId val="67937408"/>
        <c:axId val="67938944"/>
        <c:axId val="0"/>
      </c:bar3DChart>
      <c:catAx>
        <c:axId val="67937408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67938944"/>
        <c:crosses val="autoZero"/>
        <c:auto val="1"/>
        <c:lblAlgn val="ctr"/>
        <c:lblOffset val="100"/>
      </c:catAx>
      <c:valAx>
        <c:axId val="6793894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6793740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AU"/>
  <c:style val="6"/>
  <c:chart>
    <c:title>
      <c:layout/>
      <c:txPr>
        <a:bodyPr/>
        <a:lstStyle/>
        <a:p>
          <a:pPr>
            <a:defRPr sz="1400"/>
          </a:pPr>
          <a:endParaRPr lang="en-US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Gender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en-US"/>
              </a:p>
            </c:txPr>
            <c:dLblPos val="outEnd"/>
            <c:showVal val="1"/>
            <c:showLeaderLines val="1"/>
          </c:dLbls>
          <c:cat>
            <c:strRef>
              <c:f>Sheet1!$A$2:$A$3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213</c:v>
                </c:pt>
                <c:pt idx="1">
                  <c:v>230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AU"/>
  <c:style val="6"/>
  <c:chart>
    <c:title>
      <c:layout/>
      <c:txPr>
        <a:bodyPr/>
        <a:lstStyle/>
        <a:p>
          <a:pPr>
            <a:defRPr sz="1400"/>
          </a:pPr>
          <a:endParaRPr lang="en-US"/>
        </a:p>
      </c:txPr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Confidence Level</c:v>
                </c:pt>
              </c:strCache>
            </c:strRef>
          </c:tx>
          <c:cat>
            <c:numRef>
              <c:f>Sheet1!$A$2:$A$6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</c:v>
                </c:pt>
                <c:pt idx="1">
                  <c:v>34</c:v>
                </c:pt>
                <c:pt idx="2">
                  <c:v>86</c:v>
                </c:pt>
                <c:pt idx="3">
                  <c:v>107</c:v>
                </c:pt>
                <c:pt idx="4">
                  <c:v>199</c:v>
                </c:pt>
              </c:numCache>
            </c:numRef>
          </c:val>
        </c:ser>
        <c:shape val="box"/>
        <c:axId val="95884032"/>
        <c:axId val="95885568"/>
        <c:axId val="0"/>
      </c:bar3DChart>
      <c:catAx>
        <c:axId val="9588403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95885568"/>
        <c:crosses val="autoZero"/>
        <c:auto val="1"/>
        <c:lblAlgn val="ctr"/>
        <c:lblOffset val="100"/>
      </c:catAx>
      <c:valAx>
        <c:axId val="95885568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9588403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AU"/>
  <c:style val="6"/>
  <c:chart>
    <c:title>
      <c:layout/>
      <c:txPr>
        <a:bodyPr/>
        <a:lstStyle/>
        <a:p>
          <a:pPr>
            <a:defRPr sz="1400"/>
          </a:pPr>
          <a:endParaRPr lang="en-US"/>
        </a:p>
      </c:txPr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Involvement Level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Observation</c:v>
                </c:pt>
                <c:pt idx="1">
                  <c:v>History</c:v>
                </c:pt>
                <c:pt idx="2">
                  <c:v>Examination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210</c:v>
                </c:pt>
                <c:pt idx="1">
                  <c:v>320</c:v>
                </c:pt>
                <c:pt idx="2">
                  <c:v>315</c:v>
                </c:pt>
              </c:numCache>
            </c:numRef>
          </c:val>
        </c:ser>
        <c:shape val="box"/>
        <c:axId val="95934336"/>
        <c:axId val="95935872"/>
        <c:axId val="0"/>
      </c:bar3DChart>
      <c:catAx>
        <c:axId val="9593433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95935872"/>
        <c:crosses val="autoZero"/>
        <c:auto val="1"/>
        <c:lblAlgn val="ctr"/>
        <c:lblOffset val="100"/>
      </c:catAx>
      <c:valAx>
        <c:axId val="95935872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959343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AU"/>
  <c:chart>
    <c:title>
      <c:tx>
        <c:rich>
          <a:bodyPr/>
          <a:lstStyle/>
          <a:p>
            <a:pPr>
              <a:defRPr/>
            </a:pPr>
            <a:r>
              <a:rPr lang="en-AU" sz="1800" b="1" dirty="0" smtClean="0">
                <a:solidFill>
                  <a:schemeClr val="bg1"/>
                </a:solidFill>
              </a:rPr>
              <a:t>Phase 3 Clinical </a:t>
            </a:r>
            <a:r>
              <a:rPr lang="en-AU" sz="1800" b="1" dirty="0">
                <a:solidFill>
                  <a:schemeClr val="bg1"/>
                </a:solidFill>
              </a:rPr>
              <a:t>Log Station</a:t>
            </a:r>
          </a:p>
          <a:p>
            <a:pPr>
              <a:defRPr/>
            </a:pPr>
            <a:r>
              <a:rPr lang="en-AU" sz="1800" b="1" dirty="0">
                <a:solidFill>
                  <a:schemeClr val="bg1"/>
                </a:solidFill>
              </a:rPr>
              <a:t>Borderline Regression </a:t>
            </a:r>
            <a:r>
              <a:rPr lang="en-AU" sz="1800" b="1" dirty="0" smtClean="0">
                <a:solidFill>
                  <a:schemeClr val="bg1"/>
                </a:solidFill>
              </a:rPr>
              <a:t>Method</a:t>
            </a:r>
            <a:endParaRPr lang="en-AU" sz="1800" b="1" dirty="0">
              <a:solidFill>
                <a:schemeClr val="bg1"/>
              </a:solidFill>
            </a:endParaRPr>
          </a:p>
        </c:rich>
      </c:tx>
      <c:layout/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4"/>
            <c:spPr>
              <a:solidFill>
                <a:srgbClr val="92D050"/>
              </a:solidFill>
              <a:ln>
                <a:noFill/>
              </a:ln>
            </c:spPr>
          </c:marker>
          <c:trendline>
            <c:spPr>
              <a:ln w="19050">
                <a:solidFill>
                  <a:srgbClr val="FF2121"/>
                </a:solidFill>
              </a:ln>
            </c:spPr>
            <c:trendlineType val="linear"/>
            <c:backward val="3"/>
            <c:dispRSqr val="1"/>
            <c:dispEq val="1"/>
            <c:trendlineLbl>
              <c:layout>
                <c:manualLayout>
                  <c:x val="-5.3969114915980033E-2"/>
                  <c:y val="0.45439287020114538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y = 2.2837x + 2.9778
R² = 0.7196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'2007 Cohort Clinical Log Data'!$H$3:$H$76</c:f>
              <c:numCache>
                <c:formatCode>General</c:formatCode>
                <c:ptCount val="74"/>
                <c:pt idx="0">
                  <c:v>5</c:v>
                </c:pt>
                <c:pt idx="1">
                  <c:v>5.5</c:v>
                </c:pt>
                <c:pt idx="3">
                  <c:v>5.5</c:v>
                </c:pt>
                <c:pt idx="4">
                  <c:v>6</c:v>
                </c:pt>
                <c:pt idx="5">
                  <c:v>5.5</c:v>
                </c:pt>
                <c:pt idx="6">
                  <c:v>5</c:v>
                </c:pt>
                <c:pt idx="7">
                  <c:v>6.5</c:v>
                </c:pt>
                <c:pt idx="8">
                  <c:v>6.5</c:v>
                </c:pt>
                <c:pt idx="9">
                  <c:v>6</c:v>
                </c:pt>
                <c:pt idx="10">
                  <c:v>6.5</c:v>
                </c:pt>
                <c:pt idx="11">
                  <c:v>5</c:v>
                </c:pt>
                <c:pt idx="12">
                  <c:v>5</c:v>
                </c:pt>
                <c:pt idx="13">
                  <c:v>5.5</c:v>
                </c:pt>
                <c:pt idx="14">
                  <c:v>5.5</c:v>
                </c:pt>
                <c:pt idx="16">
                  <c:v>6.5</c:v>
                </c:pt>
                <c:pt idx="17">
                  <c:v>6</c:v>
                </c:pt>
                <c:pt idx="18">
                  <c:v>5</c:v>
                </c:pt>
                <c:pt idx="19">
                  <c:v>6</c:v>
                </c:pt>
                <c:pt idx="20">
                  <c:v>6</c:v>
                </c:pt>
                <c:pt idx="21">
                  <c:v>5</c:v>
                </c:pt>
                <c:pt idx="22">
                  <c:v>5.5</c:v>
                </c:pt>
                <c:pt idx="23">
                  <c:v>6.5</c:v>
                </c:pt>
                <c:pt idx="24">
                  <c:v>4.5</c:v>
                </c:pt>
                <c:pt idx="25">
                  <c:v>4.5</c:v>
                </c:pt>
                <c:pt idx="26">
                  <c:v>6</c:v>
                </c:pt>
                <c:pt idx="27">
                  <c:v>6</c:v>
                </c:pt>
                <c:pt idx="28">
                  <c:v>6</c:v>
                </c:pt>
                <c:pt idx="29">
                  <c:v>5</c:v>
                </c:pt>
                <c:pt idx="30">
                  <c:v>5.5</c:v>
                </c:pt>
                <c:pt idx="31">
                  <c:v>5.5</c:v>
                </c:pt>
                <c:pt idx="32">
                  <c:v>7</c:v>
                </c:pt>
                <c:pt idx="33">
                  <c:v>5.5</c:v>
                </c:pt>
                <c:pt idx="34">
                  <c:v>5.5</c:v>
                </c:pt>
                <c:pt idx="35">
                  <c:v>5</c:v>
                </c:pt>
                <c:pt idx="36">
                  <c:v>5.5</c:v>
                </c:pt>
                <c:pt idx="37">
                  <c:v>5.5</c:v>
                </c:pt>
                <c:pt idx="38">
                  <c:v>6</c:v>
                </c:pt>
                <c:pt idx="39">
                  <c:v>5.5</c:v>
                </c:pt>
                <c:pt idx="41">
                  <c:v>5</c:v>
                </c:pt>
                <c:pt idx="42">
                  <c:v>6</c:v>
                </c:pt>
                <c:pt idx="43">
                  <c:v>5</c:v>
                </c:pt>
                <c:pt idx="44">
                  <c:v>6.5</c:v>
                </c:pt>
                <c:pt idx="45">
                  <c:v>4.5</c:v>
                </c:pt>
                <c:pt idx="46">
                  <c:v>6.5</c:v>
                </c:pt>
                <c:pt idx="47">
                  <c:v>5.5</c:v>
                </c:pt>
                <c:pt idx="48">
                  <c:v>7</c:v>
                </c:pt>
                <c:pt idx="49">
                  <c:v>5.5</c:v>
                </c:pt>
                <c:pt idx="50">
                  <c:v>5.5</c:v>
                </c:pt>
                <c:pt idx="51">
                  <c:v>6</c:v>
                </c:pt>
                <c:pt idx="52">
                  <c:v>5.5</c:v>
                </c:pt>
                <c:pt idx="53">
                  <c:v>6</c:v>
                </c:pt>
                <c:pt idx="54">
                  <c:v>5.5</c:v>
                </c:pt>
                <c:pt idx="55">
                  <c:v>6</c:v>
                </c:pt>
                <c:pt idx="56">
                  <c:v>5.5</c:v>
                </c:pt>
                <c:pt idx="57">
                  <c:v>5.5</c:v>
                </c:pt>
                <c:pt idx="58">
                  <c:v>6.5</c:v>
                </c:pt>
                <c:pt idx="59">
                  <c:v>6.5</c:v>
                </c:pt>
                <c:pt idx="60">
                  <c:v>5.5</c:v>
                </c:pt>
                <c:pt idx="61">
                  <c:v>6.5</c:v>
                </c:pt>
                <c:pt idx="62">
                  <c:v>6</c:v>
                </c:pt>
                <c:pt idx="63">
                  <c:v>5.5</c:v>
                </c:pt>
                <c:pt idx="64">
                  <c:v>5</c:v>
                </c:pt>
                <c:pt idx="65">
                  <c:v>6</c:v>
                </c:pt>
                <c:pt idx="67">
                  <c:v>7</c:v>
                </c:pt>
                <c:pt idx="68">
                  <c:v>5.5</c:v>
                </c:pt>
                <c:pt idx="69">
                  <c:v>7</c:v>
                </c:pt>
                <c:pt idx="71">
                  <c:v>5.5</c:v>
                </c:pt>
                <c:pt idx="72">
                  <c:v>6</c:v>
                </c:pt>
              </c:numCache>
            </c:numRef>
          </c:xVal>
          <c:yVal>
            <c:numRef>
              <c:f>'2007 Cohort Clinical Log Data'!$I$3:$I$76</c:f>
              <c:numCache>
                <c:formatCode>General</c:formatCode>
                <c:ptCount val="74"/>
                <c:pt idx="0">
                  <c:v>13</c:v>
                </c:pt>
                <c:pt idx="1">
                  <c:v>16.5</c:v>
                </c:pt>
                <c:pt idx="3">
                  <c:v>17</c:v>
                </c:pt>
                <c:pt idx="4">
                  <c:v>16</c:v>
                </c:pt>
                <c:pt idx="5">
                  <c:v>16</c:v>
                </c:pt>
                <c:pt idx="6">
                  <c:v>15.5</c:v>
                </c:pt>
                <c:pt idx="7">
                  <c:v>16.5</c:v>
                </c:pt>
                <c:pt idx="8">
                  <c:v>18</c:v>
                </c:pt>
                <c:pt idx="9">
                  <c:v>17.5</c:v>
                </c:pt>
                <c:pt idx="10">
                  <c:v>18</c:v>
                </c:pt>
                <c:pt idx="11">
                  <c:v>14</c:v>
                </c:pt>
                <c:pt idx="12">
                  <c:v>14</c:v>
                </c:pt>
                <c:pt idx="13">
                  <c:v>16</c:v>
                </c:pt>
                <c:pt idx="14">
                  <c:v>16</c:v>
                </c:pt>
                <c:pt idx="16">
                  <c:v>18.5</c:v>
                </c:pt>
                <c:pt idx="17">
                  <c:v>16</c:v>
                </c:pt>
                <c:pt idx="18">
                  <c:v>15</c:v>
                </c:pt>
                <c:pt idx="19">
                  <c:v>17.5</c:v>
                </c:pt>
                <c:pt idx="20">
                  <c:v>16.5</c:v>
                </c:pt>
                <c:pt idx="21">
                  <c:v>15</c:v>
                </c:pt>
                <c:pt idx="22">
                  <c:v>15.5</c:v>
                </c:pt>
                <c:pt idx="23">
                  <c:v>17.5</c:v>
                </c:pt>
                <c:pt idx="24">
                  <c:v>12.5</c:v>
                </c:pt>
                <c:pt idx="25">
                  <c:v>12.5</c:v>
                </c:pt>
                <c:pt idx="26">
                  <c:v>16.5</c:v>
                </c:pt>
                <c:pt idx="27">
                  <c:v>17</c:v>
                </c:pt>
                <c:pt idx="28">
                  <c:v>17</c:v>
                </c:pt>
                <c:pt idx="29">
                  <c:v>14.5</c:v>
                </c:pt>
                <c:pt idx="30">
                  <c:v>16</c:v>
                </c:pt>
                <c:pt idx="31">
                  <c:v>16</c:v>
                </c:pt>
                <c:pt idx="32">
                  <c:v>18.5</c:v>
                </c:pt>
                <c:pt idx="33">
                  <c:v>16.5</c:v>
                </c:pt>
                <c:pt idx="34">
                  <c:v>14.5</c:v>
                </c:pt>
                <c:pt idx="35">
                  <c:v>14.5</c:v>
                </c:pt>
                <c:pt idx="36">
                  <c:v>15.5</c:v>
                </c:pt>
                <c:pt idx="37">
                  <c:v>14.5</c:v>
                </c:pt>
                <c:pt idx="38">
                  <c:v>14.5</c:v>
                </c:pt>
                <c:pt idx="39">
                  <c:v>15</c:v>
                </c:pt>
                <c:pt idx="41">
                  <c:v>15</c:v>
                </c:pt>
                <c:pt idx="42">
                  <c:v>16.5</c:v>
                </c:pt>
                <c:pt idx="43">
                  <c:v>13.5</c:v>
                </c:pt>
                <c:pt idx="44">
                  <c:v>18</c:v>
                </c:pt>
                <c:pt idx="45">
                  <c:v>12</c:v>
                </c:pt>
                <c:pt idx="46">
                  <c:v>17</c:v>
                </c:pt>
                <c:pt idx="47">
                  <c:v>15.5</c:v>
                </c:pt>
                <c:pt idx="48">
                  <c:v>19.5</c:v>
                </c:pt>
                <c:pt idx="49">
                  <c:v>14.5</c:v>
                </c:pt>
                <c:pt idx="50">
                  <c:v>15</c:v>
                </c:pt>
                <c:pt idx="51">
                  <c:v>16</c:v>
                </c:pt>
                <c:pt idx="52">
                  <c:v>14.5</c:v>
                </c:pt>
                <c:pt idx="53">
                  <c:v>17</c:v>
                </c:pt>
                <c:pt idx="54">
                  <c:v>16</c:v>
                </c:pt>
                <c:pt idx="55">
                  <c:v>16.5</c:v>
                </c:pt>
                <c:pt idx="56">
                  <c:v>16</c:v>
                </c:pt>
                <c:pt idx="57">
                  <c:v>15.5</c:v>
                </c:pt>
                <c:pt idx="58">
                  <c:v>18</c:v>
                </c:pt>
                <c:pt idx="59">
                  <c:v>17.5</c:v>
                </c:pt>
                <c:pt idx="60">
                  <c:v>16.5</c:v>
                </c:pt>
                <c:pt idx="61">
                  <c:v>17.5</c:v>
                </c:pt>
                <c:pt idx="62">
                  <c:v>17</c:v>
                </c:pt>
                <c:pt idx="63">
                  <c:v>14.5</c:v>
                </c:pt>
                <c:pt idx="64">
                  <c:v>15.5</c:v>
                </c:pt>
                <c:pt idx="65">
                  <c:v>16.5</c:v>
                </c:pt>
                <c:pt idx="67">
                  <c:v>18.5</c:v>
                </c:pt>
                <c:pt idx="68">
                  <c:v>16</c:v>
                </c:pt>
                <c:pt idx="69">
                  <c:v>20</c:v>
                </c:pt>
                <c:pt idx="71">
                  <c:v>19.5</c:v>
                </c:pt>
                <c:pt idx="72">
                  <c:v>16</c:v>
                </c:pt>
              </c:numCache>
            </c:numRef>
          </c:yVal>
        </c:ser>
        <c:axId val="47065344"/>
        <c:axId val="47108480"/>
      </c:scatterChart>
      <c:valAx>
        <c:axId val="47065344"/>
        <c:scaling>
          <c:orientation val="minMax"/>
          <c:max val="7"/>
          <c:min val="3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Station Rating</a:t>
                </a:r>
              </a:p>
            </c:rich>
          </c:tx>
          <c:layout/>
        </c:title>
        <c:numFmt formatCode="General" sourceLinked="1"/>
        <c:tickLblPos val="nextTo"/>
        <c:spPr>
          <a:noFill/>
          <a:ln w="12700">
            <a:solidFill>
              <a:schemeClr val="bg1"/>
            </a:solidFill>
          </a:ln>
        </c:spPr>
        <c:crossAx val="47108480"/>
        <c:crosses val="autoZero"/>
        <c:crossBetween val="midCat"/>
        <c:majorUnit val="1"/>
      </c:valAx>
      <c:valAx>
        <c:axId val="47108480"/>
        <c:scaling>
          <c:orientation val="minMax"/>
          <c:max val="20"/>
        </c:scaling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Station  Score</a:t>
                </a:r>
              </a:p>
            </c:rich>
          </c:tx>
          <c:layout/>
        </c:title>
        <c:numFmt formatCode="General" sourceLinked="1"/>
        <c:tickLblPos val="nextTo"/>
        <c:spPr>
          <a:ln w="12700">
            <a:solidFill>
              <a:schemeClr val="bg1"/>
            </a:solidFill>
          </a:ln>
        </c:spPr>
        <c:crossAx val="47065344"/>
        <c:crosses val="autoZero"/>
        <c:crossBetween val="midCat"/>
        <c:majorUnit val="5"/>
      </c:valAx>
      <c:spPr>
        <a:noFill/>
        <a:ln w="38100">
          <a:solidFill>
            <a:schemeClr val="tx1"/>
          </a:solidFill>
        </a:ln>
        <a:effectLst/>
      </c:spPr>
    </c:plotArea>
    <c:plotVisOnly val="1"/>
  </c:chart>
  <c:spPr>
    <a:solidFill>
      <a:schemeClr val="tx1"/>
    </a:solidFill>
  </c:spPr>
  <c:txPr>
    <a:bodyPr/>
    <a:lstStyle/>
    <a:p>
      <a:pPr>
        <a:defRPr b="0" cap="none" spc="0">
          <a:ln w="18415" cmpd="sng">
            <a:noFill/>
            <a:prstDash val="solid"/>
          </a:ln>
          <a:solidFill>
            <a:schemeClr val="bg1"/>
          </a:solidFill>
          <a:effectLst/>
        </a:defRPr>
      </a:pPr>
      <a:endParaRPr lang="en-US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8D3AAF-4DB7-4CE7-B28F-FEFF620DF62A}" type="doc">
      <dgm:prSet loTypeId="urn:microsoft.com/office/officeart/2005/8/layout/radial1" loCatId="relationship" qsTypeId="urn:microsoft.com/office/officeart/2005/8/quickstyle/simple5" qsCatId="simple" csTypeId="urn:microsoft.com/office/officeart/2005/8/colors/accent4_4" csCatId="accent4" phldr="1"/>
      <dgm:spPr/>
      <dgm:t>
        <a:bodyPr/>
        <a:lstStyle/>
        <a:p>
          <a:endParaRPr lang="en-AU"/>
        </a:p>
      </dgm:t>
    </dgm:pt>
    <dgm:pt modelId="{11991B55-E50F-4AD2-89AA-14B69E1B039B}">
      <dgm:prSet phldrT="[Text]"/>
      <dgm:spPr/>
      <dgm:t>
        <a:bodyPr/>
        <a:lstStyle/>
        <a:p>
          <a:r>
            <a:rPr lang="en-AU" dirty="0" smtClean="0"/>
            <a:t>GSM Educational Technology</a:t>
          </a:r>
          <a:endParaRPr lang="en-AU" dirty="0"/>
        </a:p>
      </dgm:t>
    </dgm:pt>
    <dgm:pt modelId="{98CF60F3-8B9D-4916-BFD9-CEE5DD7FE51E}" type="parTrans" cxnId="{E7D61706-485D-4F9A-AB9B-DD685FA0DA65}">
      <dgm:prSet/>
      <dgm:spPr/>
      <dgm:t>
        <a:bodyPr/>
        <a:lstStyle/>
        <a:p>
          <a:endParaRPr lang="en-AU"/>
        </a:p>
      </dgm:t>
    </dgm:pt>
    <dgm:pt modelId="{66887C75-19C7-41B5-8C52-DE6997F34957}" type="sibTrans" cxnId="{E7D61706-485D-4F9A-AB9B-DD685FA0DA65}">
      <dgm:prSet/>
      <dgm:spPr/>
      <dgm:t>
        <a:bodyPr/>
        <a:lstStyle/>
        <a:p>
          <a:endParaRPr lang="en-AU"/>
        </a:p>
      </dgm:t>
    </dgm:pt>
    <dgm:pt modelId="{9F0447A6-FBA4-4D27-98CF-17C8709D9D7C}">
      <dgm:prSet phldrT="[Text]"/>
      <dgm:spPr/>
      <dgm:t>
        <a:bodyPr/>
        <a:lstStyle/>
        <a:p>
          <a:r>
            <a:rPr lang="en-AU" dirty="0" smtClean="0"/>
            <a:t>Video Conferencing</a:t>
          </a:r>
          <a:endParaRPr lang="en-AU" dirty="0"/>
        </a:p>
      </dgm:t>
    </dgm:pt>
    <dgm:pt modelId="{23F10283-9243-4FE2-8AD6-EE7065C0B0A2}" type="parTrans" cxnId="{0D83A299-70F1-42AA-B14E-60002797BE7B}">
      <dgm:prSet/>
      <dgm:spPr/>
      <dgm:t>
        <a:bodyPr/>
        <a:lstStyle/>
        <a:p>
          <a:endParaRPr lang="en-AU"/>
        </a:p>
      </dgm:t>
    </dgm:pt>
    <dgm:pt modelId="{0CBA883E-8E74-4FE5-8F45-C9E79DEFA64E}" type="sibTrans" cxnId="{0D83A299-70F1-42AA-B14E-60002797BE7B}">
      <dgm:prSet/>
      <dgm:spPr/>
      <dgm:t>
        <a:bodyPr/>
        <a:lstStyle/>
        <a:p>
          <a:endParaRPr lang="en-AU"/>
        </a:p>
      </dgm:t>
    </dgm:pt>
    <dgm:pt modelId="{F9E255CF-05B7-43F8-A16D-B78F1333F5E4}">
      <dgm:prSet phldrT="[Text]"/>
      <dgm:spPr>
        <a:solidFill>
          <a:schemeClr val="accent4">
            <a:lumMod val="75000"/>
          </a:schemeClr>
        </a:solid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n-AU" dirty="0" smtClean="0"/>
            <a:t>Equella</a:t>
          </a:r>
          <a:endParaRPr lang="en-AU" dirty="0"/>
        </a:p>
      </dgm:t>
    </dgm:pt>
    <dgm:pt modelId="{2CFB9EAB-0FA9-4B90-871B-CC0E5CF168A5}" type="parTrans" cxnId="{A1F5937A-9308-457E-BA2E-07E45C8334F2}">
      <dgm:prSet/>
      <dgm:spPr/>
      <dgm:t>
        <a:bodyPr/>
        <a:lstStyle/>
        <a:p>
          <a:endParaRPr lang="en-AU"/>
        </a:p>
      </dgm:t>
    </dgm:pt>
    <dgm:pt modelId="{241AFD8F-1E4D-4101-AE45-7E02CEFFADCD}" type="sibTrans" cxnId="{A1F5937A-9308-457E-BA2E-07E45C8334F2}">
      <dgm:prSet/>
      <dgm:spPr/>
      <dgm:t>
        <a:bodyPr/>
        <a:lstStyle/>
        <a:p>
          <a:endParaRPr lang="en-AU"/>
        </a:p>
      </dgm:t>
    </dgm:pt>
    <dgm:pt modelId="{39CF45C5-4264-4C3C-BE87-CF3A195CE6C9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2000" dirty="0" smtClean="0"/>
            <a:t>Clinical Log</a:t>
          </a:r>
          <a:endParaRPr lang="en-AU" sz="2000" dirty="0"/>
        </a:p>
      </dgm:t>
    </dgm:pt>
    <dgm:pt modelId="{C8C66E2E-51B0-41F5-AD47-248096C946B4}" type="parTrans" cxnId="{31BE3296-09E0-43CD-8147-6303E43EFA5C}">
      <dgm:prSet/>
      <dgm:spPr/>
      <dgm:t>
        <a:bodyPr/>
        <a:lstStyle/>
        <a:p>
          <a:endParaRPr lang="en-AU"/>
        </a:p>
      </dgm:t>
    </dgm:pt>
    <dgm:pt modelId="{17CA5AE5-1E32-4A09-9412-E9C1BB67B960}" type="sibTrans" cxnId="{31BE3296-09E0-43CD-8147-6303E43EFA5C}">
      <dgm:prSet/>
      <dgm:spPr/>
      <dgm:t>
        <a:bodyPr/>
        <a:lstStyle/>
        <a:p>
          <a:endParaRPr lang="en-AU"/>
        </a:p>
      </dgm:t>
    </dgm:pt>
    <dgm:pt modelId="{CEBC5A4C-A084-40B4-99AA-D73813E10608}">
      <dgm:prSet phldrT="[Text]"/>
      <dgm:spPr/>
      <dgm:t>
        <a:bodyPr/>
        <a:lstStyle/>
        <a:p>
          <a:r>
            <a:rPr lang="en-AU" dirty="0" smtClean="0"/>
            <a:t>Classroom Technologies </a:t>
          </a:r>
          <a:endParaRPr lang="en-AU" dirty="0"/>
        </a:p>
      </dgm:t>
    </dgm:pt>
    <dgm:pt modelId="{E09DD828-062E-4ACF-ADD2-A5D880422945}" type="parTrans" cxnId="{7848B5C3-A858-46DD-86C1-B4B522CE6FE6}">
      <dgm:prSet/>
      <dgm:spPr/>
      <dgm:t>
        <a:bodyPr/>
        <a:lstStyle/>
        <a:p>
          <a:endParaRPr lang="en-AU"/>
        </a:p>
      </dgm:t>
    </dgm:pt>
    <dgm:pt modelId="{95E9A89D-D880-49B1-AC65-165254FEF966}" type="sibTrans" cxnId="{7848B5C3-A858-46DD-86C1-B4B522CE6FE6}">
      <dgm:prSet/>
      <dgm:spPr/>
      <dgm:t>
        <a:bodyPr/>
        <a:lstStyle/>
        <a:p>
          <a:endParaRPr lang="en-AU"/>
        </a:p>
      </dgm:t>
    </dgm:pt>
    <dgm:pt modelId="{49659853-85FD-4E35-B4CD-B12EC27995D0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AU" dirty="0" smtClean="0"/>
            <a:t>Online Learning Environment</a:t>
          </a:r>
          <a:endParaRPr lang="en-AU" dirty="0"/>
        </a:p>
      </dgm:t>
    </dgm:pt>
    <dgm:pt modelId="{C225A452-760F-4A44-BEDB-8FF3E33DDEFA}" type="parTrans" cxnId="{8D3F5140-24D5-42BE-9D18-A315F24D5A5D}">
      <dgm:prSet/>
      <dgm:spPr/>
      <dgm:t>
        <a:bodyPr/>
        <a:lstStyle/>
        <a:p>
          <a:endParaRPr lang="en-AU"/>
        </a:p>
      </dgm:t>
    </dgm:pt>
    <dgm:pt modelId="{10E995AE-8BE1-457A-9F17-471ACAB91B41}" type="sibTrans" cxnId="{8D3F5140-24D5-42BE-9D18-A315F24D5A5D}">
      <dgm:prSet/>
      <dgm:spPr/>
      <dgm:t>
        <a:bodyPr/>
        <a:lstStyle/>
        <a:p>
          <a:endParaRPr lang="en-AU"/>
        </a:p>
      </dgm:t>
    </dgm:pt>
    <dgm:pt modelId="{84393833-586A-4221-A8CF-AA392CF43F49}" type="pres">
      <dgm:prSet presAssocID="{A68D3AAF-4DB7-4CE7-B28F-FEFF620DF62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59FD159A-A51B-408B-84C4-5C7620AB7202}" type="pres">
      <dgm:prSet presAssocID="{11991B55-E50F-4AD2-89AA-14B69E1B039B}" presName="centerShape" presStyleLbl="node0" presStyleIdx="0" presStyleCnt="1"/>
      <dgm:spPr/>
      <dgm:t>
        <a:bodyPr/>
        <a:lstStyle/>
        <a:p>
          <a:endParaRPr lang="en-AU"/>
        </a:p>
      </dgm:t>
    </dgm:pt>
    <dgm:pt modelId="{EBA4D87B-A159-4C71-A413-9A19D9901E7D}" type="pres">
      <dgm:prSet presAssocID="{23F10283-9243-4FE2-8AD6-EE7065C0B0A2}" presName="Name9" presStyleLbl="parChTrans1D2" presStyleIdx="0" presStyleCnt="5"/>
      <dgm:spPr/>
      <dgm:t>
        <a:bodyPr/>
        <a:lstStyle/>
        <a:p>
          <a:endParaRPr lang="en-AU"/>
        </a:p>
      </dgm:t>
    </dgm:pt>
    <dgm:pt modelId="{3B711A7A-103A-40D3-B06D-0C6E3E791031}" type="pres">
      <dgm:prSet presAssocID="{23F10283-9243-4FE2-8AD6-EE7065C0B0A2}" presName="connTx" presStyleLbl="parChTrans1D2" presStyleIdx="0" presStyleCnt="5"/>
      <dgm:spPr/>
      <dgm:t>
        <a:bodyPr/>
        <a:lstStyle/>
        <a:p>
          <a:endParaRPr lang="en-AU"/>
        </a:p>
      </dgm:t>
    </dgm:pt>
    <dgm:pt modelId="{93835DC9-5E74-4A2A-9F8F-ABF088C43693}" type="pres">
      <dgm:prSet presAssocID="{9F0447A6-FBA4-4D27-98CF-17C8709D9D7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1746F92-C32F-48C4-8D99-E5354508C523}" type="pres">
      <dgm:prSet presAssocID="{E09DD828-062E-4ACF-ADD2-A5D880422945}" presName="Name9" presStyleLbl="parChTrans1D2" presStyleIdx="1" presStyleCnt="5"/>
      <dgm:spPr/>
      <dgm:t>
        <a:bodyPr/>
        <a:lstStyle/>
        <a:p>
          <a:endParaRPr lang="en-AU"/>
        </a:p>
      </dgm:t>
    </dgm:pt>
    <dgm:pt modelId="{BCC2534D-842F-4741-A5B5-E547540FF780}" type="pres">
      <dgm:prSet presAssocID="{E09DD828-062E-4ACF-ADD2-A5D880422945}" presName="connTx" presStyleLbl="parChTrans1D2" presStyleIdx="1" presStyleCnt="5"/>
      <dgm:spPr/>
      <dgm:t>
        <a:bodyPr/>
        <a:lstStyle/>
        <a:p>
          <a:endParaRPr lang="en-AU"/>
        </a:p>
      </dgm:t>
    </dgm:pt>
    <dgm:pt modelId="{0180072D-C6E8-48EF-B5CF-AF76FDBE8265}" type="pres">
      <dgm:prSet presAssocID="{CEBC5A4C-A084-40B4-99AA-D73813E1060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EF0E5C9-7A9F-4796-B21E-52122250BA0A}" type="pres">
      <dgm:prSet presAssocID="{C225A452-760F-4A44-BEDB-8FF3E33DDEFA}" presName="Name9" presStyleLbl="parChTrans1D2" presStyleIdx="2" presStyleCnt="5"/>
      <dgm:spPr/>
      <dgm:t>
        <a:bodyPr/>
        <a:lstStyle/>
        <a:p>
          <a:endParaRPr lang="en-AU"/>
        </a:p>
      </dgm:t>
    </dgm:pt>
    <dgm:pt modelId="{B3B60C2D-0AF8-49BC-9E82-A83D33F598B3}" type="pres">
      <dgm:prSet presAssocID="{C225A452-760F-4A44-BEDB-8FF3E33DDEFA}" presName="connTx" presStyleLbl="parChTrans1D2" presStyleIdx="2" presStyleCnt="5"/>
      <dgm:spPr/>
      <dgm:t>
        <a:bodyPr/>
        <a:lstStyle/>
        <a:p>
          <a:endParaRPr lang="en-AU"/>
        </a:p>
      </dgm:t>
    </dgm:pt>
    <dgm:pt modelId="{9C041A92-9636-4319-B207-16537C980D5C}" type="pres">
      <dgm:prSet presAssocID="{49659853-85FD-4E35-B4CD-B12EC27995D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EB3621D-AF9A-42E1-AB7D-E2DD3D3B30AD}" type="pres">
      <dgm:prSet presAssocID="{2CFB9EAB-0FA9-4B90-871B-CC0E5CF168A5}" presName="Name9" presStyleLbl="parChTrans1D2" presStyleIdx="3" presStyleCnt="5"/>
      <dgm:spPr/>
      <dgm:t>
        <a:bodyPr/>
        <a:lstStyle/>
        <a:p>
          <a:endParaRPr lang="en-AU"/>
        </a:p>
      </dgm:t>
    </dgm:pt>
    <dgm:pt modelId="{A60DBCE4-4B66-4272-8264-16FC123A2404}" type="pres">
      <dgm:prSet presAssocID="{2CFB9EAB-0FA9-4B90-871B-CC0E5CF168A5}" presName="connTx" presStyleLbl="parChTrans1D2" presStyleIdx="3" presStyleCnt="5"/>
      <dgm:spPr/>
      <dgm:t>
        <a:bodyPr/>
        <a:lstStyle/>
        <a:p>
          <a:endParaRPr lang="en-AU"/>
        </a:p>
      </dgm:t>
    </dgm:pt>
    <dgm:pt modelId="{825E5174-45FE-4C7A-93F2-EE133416CA45}" type="pres">
      <dgm:prSet presAssocID="{F9E255CF-05B7-43F8-A16D-B78F1333F5E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D1743C5-D60C-42C4-A1FA-2CCDC6C68E9A}" type="pres">
      <dgm:prSet presAssocID="{C8C66E2E-51B0-41F5-AD47-248096C946B4}" presName="Name9" presStyleLbl="parChTrans1D2" presStyleIdx="4" presStyleCnt="5"/>
      <dgm:spPr/>
      <dgm:t>
        <a:bodyPr/>
        <a:lstStyle/>
        <a:p>
          <a:endParaRPr lang="en-AU"/>
        </a:p>
      </dgm:t>
    </dgm:pt>
    <dgm:pt modelId="{B67C0842-045A-4817-BE7F-D4BE495FAED4}" type="pres">
      <dgm:prSet presAssocID="{C8C66E2E-51B0-41F5-AD47-248096C946B4}" presName="connTx" presStyleLbl="parChTrans1D2" presStyleIdx="4" presStyleCnt="5"/>
      <dgm:spPr/>
      <dgm:t>
        <a:bodyPr/>
        <a:lstStyle/>
        <a:p>
          <a:endParaRPr lang="en-AU"/>
        </a:p>
      </dgm:t>
    </dgm:pt>
    <dgm:pt modelId="{CF3803D2-48A1-49FD-A883-BD88819447A2}" type="pres">
      <dgm:prSet presAssocID="{39CF45C5-4264-4C3C-BE87-CF3A195CE6C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8D3F5140-24D5-42BE-9D18-A315F24D5A5D}" srcId="{11991B55-E50F-4AD2-89AA-14B69E1B039B}" destId="{49659853-85FD-4E35-B4CD-B12EC27995D0}" srcOrd="2" destOrd="0" parTransId="{C225A452-760F-4A44-BEDB-8FF3E33DDEFA}" sibTransId="{10E995AE-8BE1-457A-9F17-471ACAB91B41}"/>
    <dgm:cxn modelId="{E3DFE6B6-C102-4836-A39E-E2C08E1B9A23}" type="presOf" srcId="{C8C66E2E-51B0-41F5-AD47-248096C946B4}" destId="{FD1743C5-D60C-42C4-A1FA-2CCDC6C68E9A}" srcOrd="0" destOrd="0" presId="urn:microsoft.com/office/officeart/2005/8/layout/radial1"/>
    <dgm:cxn modelId="{1BEC5B45-4231-492B-B0D5-BDA81BBA8960}" type="presOf" srcId="{11991B55-E50F-4AD2-89AA-14B69E1B039B}" destId="{59FD159A-A51B-408B-84C4-5C7620AB7202}" srcOrd="0" destOrd="0" presId="urn:microsoft.com/office/officeart/2005/8/layout/radial1"/>
    <dgm:cxn modelId="{C1D4EDF3-90EF-4591-9F49-0502EB5B9C33}" type="presOf" srcId="{C8C66E2E-51B0-41F5-AD47-248096C946B4}" destId="{B67C0842-045A-4817-BE7F-D4BE495FAED4}" srcOrd="1" destOrd="0" presId="urn:microsoft.com/office/officeart/2005/8/layout/radial1"/>
    <dgm:cxn modelId="{F31ADF14-27E9-4355-87D8-18D38EE25C47}" type="presOf" srcId="{2CFB9EAB-0FA9-4B90-871B-CC0E5CF168A5}" destId="{A60DBCE4-4B66-4272-8264-16FC123A2404}" srcOrd="1" destOrd="0" presId="urn:microsoft.com/office/officeart/2005/8/layout/radial1"/>
    <dgm:cxn modelId="{C495882C-9408-4309-9614-329B247A98B2}" type="presOf" srcId="{39CF45C5-4264-4C3C-BE87-CF3A195CE6C9}" destId="{CF3803D2-48A1-49FD-A883-BD88819447A2}" srcOrd="0" destOrd="0" presId="urn:microsoft.com/office/officeart/2005/8/layout/radial1"/>
    <dgm:cxn modelId="{A1F5937A-9308-457E-BA2E-07E45C8334F2}" srcId="{11991B55-E50F-4AD2-89AA-14B69E1B039B}" destId="{F9E255CF-05B7-43F8-A16D-B78F1333F5E4}" srcOrd="3" destOrd="0" parTransId="{2CFB9EAB-0FA9-4B90-871B-CC0E5CF168A5}" sibTransId="{241AFD8F-1E4D-4101-AE45-7E02CEFFADCD}"/>
    <dgm:cxn modelId="{09080FBC-C1F8-462A-A9A5-7BA9EA028DD8}" type="presOf" srcId="{C225A452-760F-4A44-BEDB-8FF3E33DDEFA}" destId="{0EF0E5C9-7A9F-4796-B21E-52122250BA0A}" srcOrd="0" destOrd="0" presId="urn:microsoft.com/office/officeart/2005/8/layout/radial1"/>
    <dgm:cxn modelId="{7848B5C3-A858-46DD-86C1-B4B522CE6FE6}" srcId="{11991B55-E50F-4AD2-89AA-14B69E1B039B}" destId="{CEBC5A4C-A084-40B4-99AA-D73813E10608}" srcOrd="1" destOrd="0" parTransId="{E09DD828-062E-4ACF-ADD2-A5D880422945}" sibTransId="{95E9A89D-D880-49B1-AC65-165254FEF966}"/>
    <dgm:cxn modelId="{31BE3296-09E0-43CD-8147-6303E43EFA5C}" srcId="{11991B55-E50F-4AD2-89AA-14B69E1B039B}" destId="{39CF45C5-4264-4C3C-BE87-CF3A195CE6C9}" srcOrd="4" destOrd="0" parTransId="{C8C66E2E-51B0-41F5-AD47-248096C946B4}" sibTransId="{17CA5AE5-1E32-4A09-9412-E9C1BB67B960}"/>
    <dgm:cxn modelId="{0CA64BBD-06E7-4052-AB2D-3DAFCB7A6C0B}" type="presOf" srcId="{E09DD828-062E-4ACF-ADD2-A5D880422945}" destId="{BCC2534D-842F-4741-A5B5-E547540FF780}" srcOrd="1" destOrd="0" presId="urn:microsoft.com/office/officeart/2005/8/layout/radial1"/>
    <dgm:cxn modelId="{9F8532C6-6F66-4893-9876-DF72F608EC78}" type="presOf" srcId="{2CFB9EAB-0FA9-4B90-871B-CC0E5CF168A5}" destId="{4EB3621D-AF9A-42E1-AB7D-E2DD3D3B30AD}" srcOrd="0" destOrd="0" presId="urn:microsoft.com/office/officeart/2005/8/layout/radial1"/>
    <dgm:cxn modelId="{C396F786-8DF1-4812-AF8B-9C858190EF0F}" type="presOf" srcId="{A68D3AAF-4DB7-4CE7-B28F-FEFF620DF62A}" destId="{84393833-586A-4221-A8CF-AA392CF43F49}" srcOrd="0" destOrd="0" presId="urn:microsoft.com/office/officeart/2005/8/layout/radial1"/>
    <dgm:cxn modelId="{B2D92F0C-4C76-4432-A326-C96688FDD036}" type="presOf" srcId="{E09DD828-062E-4ACF-ADD2-A5D880422945}" destId="{E1746F92-C32F-48C4-8D99-E5354508C523}" srcOrd="0" destOrd="0" presId="urn:microsoft.com/office/officeart/2005/8/layout/radial1"/>
    <dgm:cxn modelId="{D0E387EB-7E04-4266-B867-3AA3DE28EBD9}" type="presOf" srcId="{F9E255CF-05B7-43F8-A16D-B78F1333F5E4}" destId="{825E5174-45FE-4C7A-93F2-EE133416CA45}" srcOrd="0" destOrd="0" presId="urn:microsoft.com/office/officeart/2005/8/layout/radial1"/>
    <dgm:cxn modelId="{5E2B25F3-A9D1-49EB-B516-9B4D1B06B6C5}" type="presOf" srcId="{CEBC5A4C-A084-40B4-99AA-D73813E10608}" destId="{0180072D-C6E8-48EF-B5CF-AF76FDBE8265}" srcOrd="0" destOrd="0" presId="urn:microsoft.com/office/officeart/2005/8/layout/radial1"/>
    <dgm:cxn modelId="{D916FB52-CD01-4BF0-BFA1-94A49132ECB5}" type="presOf" srcId="{23F10283-9243-4FE2-8AD6-EE7065C0B0A2}" destId="{EBA4D87B-A159-4C71-A413-9A19D9901E7D}" srcOrd="0" destOrd="0" presId="urn:microsoft.com/office/officeart/2005/8/layout/radial1"/>
    <dgm:cxn modelId="{62F29803-ED7B-4AA4-87D5-73AD18C59E2E}" type="presOf" srcId="{23F10283-9243-4FE2-8AD6-EE7065C0B0A2}" destId="{3B711A7A-103A-40D3-B06D-0C6E3E791031}" srcOrd="1" destOrd="0" presId="urn:microsoft.com/office/officeart/2005/8/layout/radial1"/>
    <dgm:cxn modelId="{201C648E-52F7-4C6A-BDEA-DBB5E6A1A08A}" type="presOf" srcId="{49659853-85FD-4E35-B4CD-B12EC27995D0}" destId="{9C041A92-9636-4319-B207-16537C980D5C}" srcOrd="0" destOrd="0" presId="urn:microsoft.com/office/officeart/2005/8/layout/radial1"/>
    <dgm:cxn modelId="{E7C630C8-2FB6-4BBB-9067-434A09FDC617}" type="presOf" srcId="{C225A452-760F-4A44-BEDB-8FF3E33DDEFA}" destId="{B3B60C2D-0AF8-49BC-9E82-A83D33F598B3}" srcOrd="1" destOrd="0" presId="urn:microsoft.com/office/officeart/2005/8/layout/radial1"/>
    <dgm:cxn modelId="{0D83A299-70F1-42AA-B14E-60002797BE7B}" srcId="{11991B55-E50F-4AD2-89AA-14B69E1B039B}" destId="{9F0447A6-FBA4-4D27-98CF-17C8709D9D7C}" srcOrd="0" destOrd="0" parTransId="{23F10283-9243-4FE2-8AD6-EE7065C0B0A2}" sibTransId="{0CBA883E-8E74-4FE5-8F45-C9E79DEFA64E}"/>
    <dgm:cxn modelId="{E7D61706-485D-4F9A-AB9B-DD685FA0DA65}" srcId="{A68D3AAF-4DB7-4CE7-B28F-FEFF620DF62A}" destId="{11991B55-E50F-4AD2-89AA-14B69E1B039B}" srcOrd="0" destOrd="0" parTransId="{98CF60F3-8B9D-4916-BFD9-CEE5DD7FE51E}" sibTransId="{66887C75-19C7-41B5-8C52-DE6997F34957}"/>
    <dgm:cxn modelId="{A93DA406-0C7C-44FF-A956-A1788BE6E331}" type="presOf" srcId="{9F0447A6-FBA4-4D27-98CF-17C8709D9D7C}" destId="{93835DC9-5E74-4A2A-9F8F-ABF088C43693}" srcOrd="0" destOrd="0" presId="urn:microsoft.com/office/officeart/2005/8/layout/radial1"/>
    <dgm:cxn modelId="{AF5A467C-4D25-4C04-AC1D-EA945D816214}" type="presParOf" srcId="{84393833-586A-4221-A8CF-AA392CF43F49}" destId="{59FD159A-A51B-408B-84C4-5C7620AB7202}" srcOrd="0" destOrd="0" presId="urn:microsoft.com/office/officeart/2005/8/layout/radial1"/>
    <dgm:cxn modelId="{770E58E2-3356-4A14-AFE4-5A2B93D9E7BE}" type="presParOf" srcId="{84393833-586A-4221-A8CF-AA392CF43F49}" destId="{EBA4D87B-A159-4C71-A413-9A19D9901E7D}" srcOrd="1" destOrd="0" presId="urn:microsoft.com/office/officeart/2005/8/layout/radial1"/>
    <dgm:cxn modelId="{C47ED62B-E103-4CC3-9DD5-14C39B17D709}" type="presParOf" srcId="{EBA4D87B-A159-4C71-A413-9A19D9901E7D}" destId="{3B711A7A-103A-40D3-B06D-0C6E3E791031}" srcOrd="0" destOrd="0" presId="urn:microsoft.com/office/officeart/2005/8/layout/radial1"/>
    <dgm:cxn modelId="{0825E75E-7E60-4AD1-98D4-27233CB2058A}" type="presParOf" srcId="{84393833-586A-4221-A8CF-AA392CF43F49}" destId="{93835DC9-5E74-4A2A-9F8F-ABF088C43693}" srcOrd="2" destOrd="0" presId="urn:microsoft.com/office/officeart/2005/8/layout/radial1"/>
    <dgm:cxn modelId="{5525C623-9F5D-4AD8-A989-E277D4282B9B}" type="presParOf" srcId="{84393833-586A-4221-A8CF-AA392CF43F49}" destId="{E1746F92-C32F-48C4-8D99-E5354508C523}" srcOrd="3" destOrd="0" presId="urn:microsoft.com/office/officeart/2005/8/layout/radial1"/>
    <dgm:cxn modelId="{45B63F4E-B788-44C3-86BC-E3B95F2F15CB}" type="presParOf" srcId="{E1746F92-C32F-48C4-8D99-E5354508C523}" destId="{BCC2534D-842F-4741-A5B5-E547540FF780}" srcOrd="0" destOrd="0" presId="urn:microsoft.com/office/officeart/2005/8/layout/radial1"/>
    <dgm:cxn modelId="{DCA0ADB2-F360-43B6-8C07-58F1D8BB82DB}" type="presParOf" srcId="{84393833-586A-4221-A8CF-AA392CF43F49}" destId="{0180072D-C6E8-48EF-B5CF-AF76FDBE8265}" srcOrd="4" destOrd="0" presId="urn:microsoft.com/office/officeart/2005/8/layout/radial1"/>
    <dgm:cxn modelId="{26FC27F0-A033-40CE-8CA9-CA82B84C1327}" type="presParOf" srcId="{84393833-586A-4221-A8CF-AA392CF43F49}" destId="{0EF0E5C9-7A9F-4796-B21E-52122250BA0A}" srcOrd="5" destOrd="0" presId="urn:microsoft.com/office/officeart/2005/8/layout/radial1"/>
    <dgm:cxn modelId="{C8FCB14F-0ACE-419A-9C6F-E7CB03A9CE0E}" type="presParOf" srcId="{0EF0E5C9-7A9F-4796-B21E-52122250BA0A}" destId="{B3B60C2D-0AF8-49BC-9E82-A83D33F598B3}" srcOrd="0" destOrd="0" presId="urn:microsoft.com/office/officeart/2005/8/layout/radial1"/>
    <dgm:cxn modelId="{380596DA-103C-4081-BCD4-62293A46F024}" type="presParOf" srcId="{84393833-586A-4221-A8CF-AA392CF43F49}" destId="{9C041A92-9636-4319-B207-16537C980D5C}" srcOrd="6" destOrd="0" presId="urn:microsoft.com/office/officeart/2005/8/layout/radial1"/>
    <dgm:cxn modelId="{DADC06B8-8CE5-4755-AF37-59D86A467CE9}" type="presParOf" srcId="{84393833-586A-4221-A8CF-AA392CF43F49}" destId="{4EB3621D-AF9A-42E1-AB7D-E2DD3D3B30AD}" srcOrd="7" destOrd="0" presId="urn:microsoft.com/office/officeart/2005/8/layout/radial1"/>
    <dgm:cxn modelId="{DE03C563-752C-44BD-A102-42C2380E706B}" type="presParOf" srcId="{4EB3621D-AF9A-42E1-AB7D-E2DD3D3B30AD}" destId="{A60DBCE4-4B66-4272-8264-16FC123A2404}" srcOrd="0" destOrd="0" presId="urn:microsoft.com/office/officeart/2005/8/layout/radial1"/>
    <dgm:cxn modelId="{CCB42771-BA07-4C50-AC48-001F49AAC833}" type="presParOf" srcId="{84393833-586A-4221-A8CF-AA392CF43F49}" destId="{825E5174-45FE-4C7A-93F2-EE133416CA45}" srcOrd="8" destOrd="0" presId="urn:microsoft.com/office/officeart/2005/8/layout/radial1"/>
    <dgm:cxn modelId="{F0FBB550-2B9B-4D6F-86CF-2EAAD7A5E4C8}" type="presParOf" srcId="{84393833-586A-4221-A8CF-AA392CF43F49}" destId="{FD1743C5-D60C-42C4-A1FA-2CCDC6C68E9A}" srcOrd="9" destOrd="0" presId="urn:microsoft.com/office/officeart/2005/8/layout/radial1"/>
    <dgm:cxn modelId="{4514DC65-5DA1-46CF-A939-121D5F4CE41C}" type="presParOf" srcId="{FD1743C5-D60C-42C4-A1FA-2CCDC6C68E9A}" destId="{B67C0842-045A-4817-BE7F-D4BE495FAED4}" srcOrd="0" destOrd="0" presId="urn:microsoft.com/office/officeart/2005/8/layout/radial1"/>
    <dgm:cxn modelId="{66C88C3C-8C55-48E5-B2BB-419CD28352BD}" type="presParOf" srcId="{84393833-586A-4221-A8CF-AA392CF43F49}" destId="{CF3803D2-48A1-49FD-A883-BD88819447A2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FD159A-A51B-408B-84C4-5C7620AB7202}">
      <dsp:nvSpPr>
        <dsp:cNvPr id="0" name=""/>
        <dsp:cNvSpPr/>
      </dsp:nvSpPr>
      <dsp:spPr>
        <a:xfrm>
          <a:off x="3341505" y="1995870"/>
          <a:ext cx="1532359" cy="1532359"/>
        </a:xfrm>
        <a:prstGeom prst="ellipse">
          <a:avLst/>
        </a:prstGeom>
        <a:gradFill rotWithShape="0">
          <a:gsLst>
            <a:gs pos="0">
              <a:schemeClr val="accent4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GSM Educational Technology</a:t>
          </a:r>
          <a:endParaRPr lang="en-AU" sz="1700" kern="1200" dirty="0"/>
        </a:p>
      </dsp:txBody>
      <dsp:txXfrm>
        <a:off x="3341505" y="1995870"/>
        <a:ext cx="1532359" cy="1532359"/>
      </dsp:txXfrm>
    </dsp:sp>
    <dsp:sp modelId="{EBA4D87B-A159-4C71-A413-9A19D9901E7D}">
      <dsp:nvSpPr>
        <dsp:cNvPr id="0" name=""/>
        <dsp:cNvSpPr/>
      </dsp:nvSpPr>
      <dsp:spPr>
        <a:xfrm rot="16200000">
          <a:off x="3877536" y="1748934"/>
          <a:ext cx="460296" cy="33574"/>
        </a:xfrm>
        <a:custGeom>
          <a:avLst/>
          <a:gdLst/>
          <a:ahLst/>
          <a:cxnLst/>
          <a:rect l="0" t="0" r="0" b="0"/>
          <a:pathLst>
            <a:path>
              <a:moveTo>
                <a:pt x="0" y="16787"/>
              </a:moveTo>
              <a:lnTo>
                <a:pt x="460296" y="16787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 rot="16200000">
        <a:off x="4096177" y="1754214"/>
        <a:ext cx="23014" cy="23014"/>
      </dsp:txXfrm>
    </dsp:sp>
    <dsp:sp modelId="{93835DC9-5E74-4A2A-9F8F-ABF088C43693}">
      <dsp:nvSpPr>
        <dsp:cNvPr id="0" name=""/>
        <dsp:cNvSpPr/>
      </dsp:nvSpPr>
      <dsp:spPr>
        <a:xfrm>
          <a:off x="3341505" y="3214"/>
          <a:ext cx="1532359" cy="1532359"/>
        </a:xfrm>
        <a:prstGeom prst="ellipse">
          <a:avLst/>
        </a:prstGeom>
        <a:gradFill rotWithShape="0">
          <a:gsLst>
            <a:gs pos="0">
              <a:schemeClr val="accent4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Video Conferencing</a:t>
          </a:r>
          <a:endParaRPr lang="en-AU" sz="1500" kern="1200" dirty="0"/>
        </a:p>
      </dsp:txBody>
      <dsp:txXfrm>
        <a:off x="3341505" y="3214"/>
        <a:ext cx="1532359" cy="1532359"/>
      </dsp:txXfrm>
    </dsp:sp>
    <dsp:sp modelId="{E1746F92-C32F-48C4-8D99-E5354508C523}">
      <dsp:nvSpPr>
        <dsp:cNvPr id="0" name=""/>
        <dsp:cNvSpPr/>
      </dsp:nvSpPr>
      <dsp:spPr>
        <a:xfrm rot="20520000">
          <a:off x="4825100" y="2437380"/>
          <a:ext cx="460296" cy="33574"/>
        </a:xfrm>
        <a:custGeom>
          <a:avLst/>
          <a:gdLst/>
          <a:ahLst/>
          <a:cxnLst/>
          <a:rect l="0" t="0" r="0" b="0"/>
          <a:pathLst>
            <a:path>
              <a:moveTo>
                <a:pt x="0" y="16787"/>
              </a:moveTo>
              <a:lnTo>
                <a:pt x="460296" y="16787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 rot="20520000">
        <a:off x="5043741" y="2442660"/>
        <a:ext cx="23014" cy="23014"/>
      </dsp:txXfrm>
    </dsp:sp>
    <dsp:sp modelId="{0180072D-C6E8-48EF-B5CF-AF76FDBE8265}">
      <dsp:nvSpPr>
        <dsp:cNvPr id="0" name=""/>
        <dsp:cNvSpPr/>
      </dsp:nvSpPr>
      <dsp:spPr>
        <a:xfrm>
          <a:off x="5236633" y="1380105"/>
          <a:ext cx="1532359" cy="1532359"/>
        </a:xfrm>
        <a:prstGeom prst="ellipse">
          <a:avLst/>
        </a:prstGeom>
        <a:gradFill rotWithShape="0">
          <a:gsLst>
            <a:gs pos="0">
              <a:schemeClr val="accent4">
                <a:shade val="50000"/>
                <a:hueOff val="-83773"/>
                <a:satOff val="-2535"/>
                <a:lumOff val="16645"/>
                <a:alphaOff val="0"/>
                <a:shade val="51000"/>
                <a:satMod val="130000"/>
              </a:schemeClr>
            </a:gs>
            <a:gs pos="80000">
              <a:schemeClr val="accent4">
                <a:shade val="50000"/>
                <a:hueOff val="-83773"/>
                <a:satOff val="-2535"/>
                <a:lumOff val="16645"/>
                <a:alphaOff val="0"/>
                <a:shade val="93000"/>
                <a:satMod val="130000"/>
              </a:schemeClr>
            </a:gs>
            <a:gs pos="100000">
              <a:schemeClr val="accent4">
                <a:shade val="50000"/>
                <a:hueOff val="-83773"/>
                <a:satOff val="-2535"/>
                <a:lumOff val="166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Classroom Technologies </a:t>
          </a:r>
          <a:endParaRPr lang="en-AU" sz="1500" kern="1200" dirty="0"/>
        </a:p>
      </dsp:txBody>
      <dsp:txXfrm>
        <a:off x="5236633" y="1380105"/>
        <a:ext cx="1532359" cy="1532359"/>
      </dsp:txXfrm>
    </dsp:sp>
    <dsp:sp modelId="{0EF0E5C9-7A9F-4796-B21E-52122250BA0A}">
      <dsp:nvSpPr>
        <dsp:cNvPr id="0" name=""/>
        <dsp:cNvSpPr/>
      </dsp:nvSpPr>
      <dsp:spPr>
        <a:xfrm rot="3240000">
          <a:off x="4463163" y="3551308"/>
          <a:ext cx="460296" cy="33574"/>
        </a:xfrm>
        <a:custGeom>
          <a:avLst/>
          <a:gdLst/>
          <a:ahLst/>
          <a:cxnLst/>
          <a:rect l="0" t="0" r="0" b="0"/>
          <a:pathLst>
            <a:path>
              <a:moveTo>
                <a:pt x="0" y="16787"/>
              </a:moveTo>
              <a:lnTo>
                <a:pt x="460296" y="16787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 rot="3240000">
        <a:off x="4681804" y="3556588"/>
        <a:ext cx="23014" cy="23014"/>
      </dsp:txXfrm>
    </dsp:sp>
    <dsp:sp modelId="{9C041A92-9636-4319-B207-16537C980D5C}">
      <dsp:nvSpPr>
        <dsp:cNvPr id="0" name=""/>
        <dsp:cNvSpPr/>
      </dsp:nvSpPr>
      <dsp:spPr>
        <a:xfrm>
          <a:off x="4512759" y="3607962"/>
          <a:ext cx="1532359" cy="1532359"/>
        </a:xfrm>
        <a:prstGeom prst="ellipse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Online Learning Environment</a:t>
          </a:r>
          <a:endParaRPr lang="en-AU" sz="1500" kern="1200" dirty="0"/>
        </a:p>
      </dsp:txBody>
      <dsp:txXfrm>
        <a:off x="4512759" y="3607962"/>
        <a:ext cx="1532359" cy="1532359"/>
      </dsp:txXfrm>
    </dsp:sp>
    <dsp:sp modelId="{4EB3621D-AF9A-42E1-AB7D-E2DD3D3B30AD}">
      <dsp:nvSpPr>
        <dsp:cNvPr id="0" name=""/>
        <dsp:cNvSpPr/>
      </dsp:nvSpPr>
      <dsp:spPr>
        <a:xfrm rot="7560000">
          <a:off x="3291909" y="3551308"/>
          <a:ext cx="460296" cy="33574"/>
        </a:xfrm>
        <a:custGeom>
          <a:avLst/>
          <a:gdLst/>
          <a:ahLst/>
          <a:cxnLst/>
          <a:rect l="0" t="0" r="0" b="0"/>
          <a:pathLst>
            <a:path>
              <a:moveTo>
                <a:pt x="0" y="16787"/>
              </a:moveTo>
              <a:lnTo>
                <a:pt x="460296" y="16787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 rot="7560000">
        <a:off x="3510550" y="3556588"/>
        <a:ext cx="23014" cy="23014"/>
      </dsp:txXfrm>
    </dsp:sp>
    <dsp:sp modelId="{825E5174-45FE-4C7A-93F2-EE133416CA45}">
      <dsp:nvSpPr>
        <dsp:cNvPr id="0" name=""/>
        <dsp:cNvSpPr/>
      </dsp:nvSpPr>
      <dsp:spPr>
        <a:xfrm>
          <a:off x="2170251" y="3607962"/>
          <a:ext cx="1532359" cy="1532359"/>
        </a:xfrm>
        <a:prstGeom prst="ellipse">
          <a:avLst/>
        </a:prstGeom>
        <a:solidFill>
          <a:schemeClr val="accent4">
            <a:lumMod val="75000"/>
          </a:schemeClr>
        </a:solidFill>
        <a:ln>
          <a:solidFill>
            <a:schemeClr val="accent4">
              <a:lumMod val="75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Equella</a:t>
          </a:r>
          <a:endParaRPr lang="en-AU" sz="1500" kern="1200" dirty="0"/>
        </a:p>
      </dsp:txBody>
      <dsp:txXfrm>
        <a:off x="2170251" y="3607962"/>
        <a:ext cx="1532359" cy="1532359"/>
      </dsp:txXfrm>
    </dsp:sp>
    <dsp:sp modelId="{FD1743C5-D60C-42C4-A1FA-2CCDC6C68E9A}">
      <dsp:nvSpPr>
        <dsp:cNvPr id="0" name=""/>
        <dsp:cNvSpPr/>
      </dsp:nvSpPr>
      <dsp:spPr>
        <a:xfrm rot="11880000">
          <a:off x="2929972" y="2437380"/>
          <a:ext cx="460296" cy="33574"/>
        </a:xfrm>
        <a:custGeom>
          <a:avLst/>
          <a:gdLst/>
          <a:ahLst/>
          <a:cxnLst/>
          <a:rect l="0" t="0" r="0" b="0"/>
          <a:pathLst>
            <a:path>
              <a:moveTo>
                <a:pt x="0" y="16787"/>
              </a:moveTo>
              <a:lnTo>
                <a:pt x="460296" y="16787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 rot="11880000">
        <a:off x="3148613" y="2442660"/>
        <a:ext cx="23014" cy="23014"/>
      </dsp:txXfrm>
    </dsp:sp>
    <dsp:sp modelId="{CF3803D2-48A1-49FD-A883-BD88819447A2}">
      <dsp:nvSpPr>
        <dsp:cNvPr id="0" name=""/>
        <dsp:cNvSpPr/>
      </dsp:nvSpPr>
      <dsp:spPr>
        <a:xfrm>
          <a:off x="1446377" y="1380105"/>
          <a:ext cx="1532359" cy="1532359"/>
        </a:xfrm>
        <a:prstGeom prst="ellipse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Clinical Log</a:t>
          </a:r>
          <a:endParaRPr lang="en-AU" sz="2000" kern="1200" dirty="0"/>
        </a:p>
      </dsp:txBody>
      <dsp:txXfrm>
        <a:off x="1446377" y="1380105"/>
        <a:ext cx="1532359" cy="15323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0.13263</cdr:x>
      <cdr:y>0.48595</cdr:y>
    </cdr:from>
    <cdr:to>
      <cdr:x>0.24153</cdr:x>
      <cdr:y>0.81785</cdr:y>
    </cdr:to>
    <cdr:sp macro="" textlink="">
      <cdr:nvSpPr>
        <cdr:cNvPr id="7" name="Elbow Connector 6"/>
        <cdr:cNvSpPr/>
      </cdr:nvSpPr>
      <cdr:spPr>
        <a:xfrm xmlns:a="http://schemas.openxmlformats.org/drawingml/2006/main" rot="5400000" flipH="1">
          <a:off x="305154" y="2168028"/>
          <a:ext cx="1240971" cy="538842"/>
        </a:xfrm>
        <a:prstGeom xmlns:a="http://schemas.openxmlformats.org/drawingml/2006/main" prst="bentConnector3">
          <a:avLst>
            <a:gd name="adj1" fmla="val 99617"/>
          </a:avLst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0.13263</cdr:x>
      <cdr:y>0.48595</cdr:y>
    </cdr:from>
    <cdr:to>
      <cdr:x>0.24153</cdr:x>
      <cdr:y>0.81785</cdr:y>
    </cdr:to>
    <cdr:sp macro="" textlink="">
      <cdr:nvSpPr>
        <cdr:cNvPr id="2" name="Elbow Connector 6"/>
        <cdr:cNvSpPr/>
      </cdr:nvSpPr>
      <cdr:spPr>
        <a:xfrm xmlns:a="http://schemas.openxmlformats.org/drawingml/2006/main" rot="5400000" flipH="1">
          <a:off x="305154" y="2168028"/>
          <a:ext cx="1240971" cy="538842"/>
        </a:xfrm>
        <a:prstGeom xmlns:a="http://schemas.openxmlformats.org/drawingml/2006/main" prst="bentConnector3">
          <a:avLst>
            <a:gd name="adj1" fmla="val 99617"/>
          </a:avLst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0.13263</cdr:x>
      <cdr:y>0.48595</cdr:y>
    </cdr:from>
    <cdr:to>
      <cdr:x>0.24153</cdr:x>
      <cdr:y>0.81785</cdr:y>
    </cdr:to>
    <cdr:sp macro="" textlink="">
      <cdr:nvSpPr>
        <cdr:cNvPr id="3" name="Elbow Connector 6"/>
        <cdr:cNvSpPr/>
      </cdr:nvSpPr>
      <cdr:spPr>
        <a:xfrm xmlns:a="http://schemas.openxmlformats.org/drawingml/2006/main" rot="5400000" flipH="1">
          <a:off x="359195" y="2459833"/>
          <a:ext cx="1410068" cy="619492"/>
        </a:xfrm>
        <a:prstGeom xmlns:a="http://schemas.openxmlformats.org/drawingml/2006/main" prst="bentConnector3">
          <a:avLst>
            <a:gd name="adj1" fmla="val 99617"/>
          </a:avLst>
        </a:prstGeom>
        <a:ln xmlns:a="http://schemas.openxmlformats.org/drawingml/2006/main" w="28575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9F5283-AC4C-4890-8DED-3BF9DCADC1F9}" type="datetimeFigureOut">
              <a:rPr lang="en-AU" smtClean="0"/>
              <a:pPr/>
              <a:t>4/05/2011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E164F0-6488-44D0-937C-A759D0DA5BF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1E3A75-CD05-4852-8F5A-0CCC60ADE53C}" type="slidenum">
              <a:rPr lang="en-US"/>
              <a:pPr/>
              <a:t>1</a:t>
            </a:fld>
            <a:endParaRPr 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9BEBB-B3B3-43D1-B917-9883620B4E2D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2E3445-FEE5-4DDE-A141-FC64BA59673C}" type="slidenum">
              <a:rPr lang="en-US"/>
              <a:pPr/>
              <a:t>7</a:t>
            </a:fld>
            <a:endParaRPr lang="en-US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164F0-6488-44D0-937C-A759D0DA5BF1}" type="slidenum">
              <a:rPr lang="en-AU" smtClean="0"/>
              <a:pPr/>
              <a:t>8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826B-0DBA-4555-BDE6-B7C59C49B57C}" type="datetimeFigureOut">
              <a:rPr lang="en-AU" smtClean="0"/>
              <a:pPr/>
              <a:t>4/05/2011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B413-6CF2-4B38-B679-2F290D7576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826B-0DBA-4555-BDE6-B7C59C49B57C}" type="datetimeFigureOut">
              <a:rPr lang="en-AU" smtClean="0"/>
              <a:pPr/>
              <a:t>4/05/2011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B413-6CF2-4B38-B679-2F290D7576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826B-0DBA-4555-BDE6-B7C59C49B57C}" type="datetimeFigureOut">
              <a:rPr lang="en-AU" smtClean="0"/>
              <a:pPr/>
              <a:t>4/05/2011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B413-6CF2-4B38-B679-2F290D7576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826B-0DBA-4555-BDE6-B7C59C49B57C}" type="datetimeFigureOut">
              <a:rPr lang="en-AU" smtClean="0"/>
              <a:pPr/>
              <a:t>4/05/2011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B413-6CF2-4B38-B679-2F290D7576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826B-0DBA-4555-BDE6-B7C59C49B57C}" type="datetimeFigureOut">
              <a:rPr lang="en-AU" smtClean="0"/>
              <a:pPr/>
              <a:t>4/05/2011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B413-6CF2-4B38-B679-2F290D7576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826B-0DBA-4555-BDE6-B7C59C49B57C}" type="datetimeFigureOut">
              <a:rPr lang="en-AU" smtClean="0"/>
              <a:pPr/>
              <a:t>4/05/2011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B413-6CF2-4B38-B679-2F290D7576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826B-0DBA-4555-BDE6-B7C59C49B57C}" type="datetimeFigureOut">
              <a:rPr lang="en-AU" smtClean="0"/>
              <a:pPr/>
              <a:t>4/05/2011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B413-6CF2-4B38-B679-2F290D7576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826B-0DBA-4555-BDE6-B7C59C49B57C}" type="datetimeFigureOut">
              <a:rPr lang="en-AU" smtClean="0"/>
              <a:pPr/>
              <a:t>4/05/2011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B413-6CF2-4B38-B679-2F290D7576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826B-0DBA-4555-BDE6-B7C59C49B57C}" type="datetimeFigureOut">
              <a:rPr lang="en-AU" smtClean="0"/>
              <a:pPr/>
              <a:t>4/05/2011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B413-6CF2-4B38-B679-2F290D7576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826B-0DBA-4555-BDE6-B7C59C49B57C}" type="datetimeFigureOut">
              <a:rPr lang="en-AU" smtClean="0"/>
              <a:pPr/>
              <a:t>4/05/2011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B413-6CF2-4B38-B679-2F290D7576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826B-0DBA-4555-BDE6-B7C59C49B57C}" type="datetimeFigureOut">
              <a:rPr lang="en-AU" smtClean="0"/>
              <a:pPr/>
              <a:t>4/05/2011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B413-6CF2-4B38-B679-2F290D7576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E826B-0DBA-4555-BDE6-B7C59C49B57C}" type="datetimeFigureOut">
              <a:rPr lang="en-AU" smtClean="0"/>
              <a:pPr/>
              <a:t>4/05/2011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8B413-6CF2-4B38-B679-2F290D7576F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92696"/>
            <a:ext cx="9144000" cy="1728192"/>
          </a:xfrm>
        </p:spPr>
        <p:txBody>
          <a:bodyPr>
            <a:noAutofit/>
          </a:bodyPr>
          <a:lstStyle/>
          <a:p>
            <a:r>
              <a:rPr lang="en-AU" sz="4000" dirty="0" smtClean="0">
                <a:solidFill>
                  <a:srgbClr val="FFFF00"/>
                </a:solidFill>
              </a:rPr>
              <a:t>An OSCE clinical log station:  driving reflection on competence development?</a:t>
            </a:r>
            <a:endParaRPr lang="en-AU" sz="4000" dirty="0">
              <a:solidFill>
                <a:srgbClr val="FFFF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79838" y="3284538"/>
            <a:ext cx="4032250" cy="1752600"/>
          </a:xfrm>
        </p:spPr>
        <p:txBody>
          <a:bodyPr/>
          <a:lstStyle/>
          <a:p>
            <a:r>
              <a:rPr lang="en-AU" sz="3600" dirty="0"/>
              <a:t>Nicky Hudson</a:t>
            </a:r>
          </a:p>
          <a:p>
            <a:r>
              <a:rPr lang="en-AU" sz="3600" dirty="0" smtClean="0"/>
              <a:t>Helen Rienits</a:t>
            </a:r>
            <a:endParaRPr lang="en-AU" sz="3600" dirty="0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835696" y="3284500"/>
            <a:ext cx="2088232" cy="2088232"/>
            <a:chOff x="884" y="1548"/>
            <a:chExt cx="1633" cy="1633"/>
          </a:xfrm>
        </p:grpSpPr>
        <p:pic>
          <p:nvPicPr>
            <p:cNvPr id="2056" name="Picture 8"/>
            <p:cNvPicPr preferRelativeResize="0">
              <a:picLocks noChangeAspect="1" noChangeArrowheads="1"/>
            </p:cNvPicPr>
            <p:nvPr/>
          </p:nvPicPr>
          <p:blipFill>
            <a:blip r:embed="rId3" cstate="print"/>
            <a:srcRect l="6230" t="6163" r="6230" b="6163"/>
            <a:stretch>
              <a:fillRect/>
            </a:stretch>
          </p:blipFill>
          <p:spPr bwMode="auto">
            <a:xfrm>
              <a:off x="975" y="1663"/>
              <a:ext cx="1388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57" name="Rectangle 9"/>
            <p:cNvSpPr>
              <a:spLocks noChangeArrowheads="1"/>
            </p:cNvSpPr>
            <p:nvPr/>
          </p:nvSpPr>
          <p:spPr bwMode="auto">
            <a:xfrm>
              <a:off x="884" y="1548"/>
              <a:ext cx="1633" cy="1633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292832" y="5457418"/>
            <a:ext cx="3207160" cy="70788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AU" sz="2000" dirty="0" smtClean="0">
                <a:solidFill>
                  <a:schemeClr val="accent1"/>
                </a:solidFill>
              </a:rPr>
              <a:t>Graduate School of Medicine</a:t>
            </a:r>
          </a:p>
          <a:p>
            <a:pPr algn="ctr"/>
            <a:r>
              <a:rPr lang="en-AU" sz="2000" dirty="0" smtClean="0">
                <a:solidFill>
                  <a:schemeClr val="accent1"/>
                </a:solidFill>
              </a:rPr>
              <a:t>University of Wollongong</a:t>
            </a:r>
            <a:endParaRPr lang="en-AU" sz="20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solidFill>
                  <a:srgbClr val="FFFF00"/>
                </a:solidFill>
              </a:rPr>
              <a:t>Standard Setting</a:t>
            </a:r>
            <a:endParaRPr lang="en-AU" dirty="0">
              <a:solidFill>
                <a:srgbClr val="FFFF00"/>
              </a:solidFill>
            </a:endParaRPr>
          </a:p>
        </p:txBody>
      </p:sp>
      <p:graphicFrame>
        <p:nvGraphicFramePr>
          <p:cNvPr id="10" name="Chart 9"/>
          <p:cNvGraphicFramePr/>
          <p:nvPr/>
        </p:nvGraphicFramePr>
        <p:xfrm>
          <a:off x="2098208" y="1583573"/>
          <a:ext cx="4947584" cy="3690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611560" y="404813"/>
            <a:ext cx="79928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ctr"/>
            <a:r>
              <a:rPr lang="en-AU" sz="3200" dirty="0" smtClean="0">
                <a:solidFill>
                  <a:schemeClr val="accent5"/>
                </a:solidFill>
              </a:rPr>
              <a:t>Findings:  Phase 2 Formative OSCE</a:t>
            </a:r>
            <a:r>
              <a:rPr lang="en-AU" sz="3200" dirty="0" smtClean="0">
                <a:solidFill>
                  <a:srgbClr val="FFFF00"/>
                </a:solidFill>
              </a:rPr>
              <a:t> </a:t>
            </a:r>
          </a:p>
          <a:p>
            <a:pPr marL="457200" indent="-457200" algn="ctr"/>
            <a:r>
              <a:rPr lang="en-AU" sz="2400" dirty="0" smtClean="0">
                <a:solidFill>
                  <a:srgbClr val="FFFF00"/>
                </a:solidFill>
              </a:rPr>
              <a:t>Frequency </a:t>
            </a:r>
            <a:r>
              <a:rPr lang="en-AU" sz="2400" dirty="0">
                <a:solidFill>
                  <a:srgbClr val="FFFF00"/>
                </a:solidFill>
              </a:rPr>
              <a:t>h</a:t>
            </a:r>
            <a:r>
              <a:rPr lang="en-AU" sz="2400" dirty="0" smtClean="0">
                <a:solidFill>
                  <a:srgbClr val="FFFF00"/>
                </a:solidFill>
              </a:rPr>
              <a:t>istogram of average </a:t>
            </a:r>
            <a:r>
              <a:rPr lang="en-AU" sz="2400" dirty="0">
                <a:solidFill>
                  <a:srgbClr val="FFFF00"/>
                </a:solidFill>
              </a:rPr>
              <a:t>station </a:t>
            </a:r>
            <a:r>
              <a:rPr lang="en-AU" sz="2400" dirty="0" smtClean="0">
                <a:solidFill>
                  <a:srgbClr val="FFFF00"/>
                </a:solidFill>
              </a:rPr>
              <a:t>scores</a:t>
            </a:r>
            <a:endParaRPr lang="en-AU" sz="240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584000"/>
            <a:ext cx="6124575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195736" y="1772816"/>
            <a:ext cx="12961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AU" sz="2000" dirty="0" smtClean="0">
                <a:solidFill>
                  <a:schemeClr val="bg1"/>
                </a:solidFill>
              </a:rPr>
              <a:t>Cut Score = 8.89</a:t>
            </a:r>
            <a:endParaRPr lang="en-AU" sz="2000" dirty="0">
              <a:solidFill>
                <a:schemeClr val="bg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5148" y="2636912"/>
            <a:ext cx="2545766" cy="2043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584000"/>
            <a:ext cx="616267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195736" y="1772816"/>
            <a:ext cx="12241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AU" sz="2000" dirty="0" smtClean="0">
                <a:solidFill>
                  <a:schemeClr val="bg1"/>
                </a:solidFill>
              </a:rPr>
              <a:t>Cut Score = 10.03</a:t>
            </a:r>
            <a:endParaRPr lang="en-AU" sz="2000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5148" y="2996952"/>
            <a:ext cx="2545762" cy="2043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369084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ctr"/>
            <a:r>
              <a:rPr lang="en-AU" sz="3200" dirty="0" smtClean="0">
                <a:solidFill>
                  <a:schemeClr val="accent5"/>
                </a:solidFill>
              </a:rPr>
              <a:t>Findings:  Phase 2 Summative OSCE</a:t>
            </a:r>
            <a:r>
              <a:rPr lang="en-AU" sz="3200" dirty="0" smtClean="0">
                <a:solidFill>
                  <a:srgbClr val="FFFF00"/>
                </a:solidFill>
              </a:rPr>
              <a:t> </a:t>
            </a:r>
          </a:p>
          <a:p>
            <a:pPr marL="457200" indent="-457200" algn="ctr"/>
            <a:r>
              <a:rPr lang="en-AU" sz="2400" dirty="0" smtClean="0">
                <a:solidFill>
                  <a:srgbClr val="FFFF00"/>
                </a:solidFill>
              </a:rPr>
              <a:t>Frequency </a:t>
            </a:r>
            <a:r>
              <a:rPr lang="en-AU" sz="2400" dirty="0">
                <a:solidFill>
                  <a:srgbClr val="FFFF00"/>
                </a:solidFill>
              </a:rPr>
              <a:t>h</a:t>
            </a:r>
            <a:r>
              <a:rPr lang="en-AU" sz="2400" dirty="0" smtClean="0">
                <a:solidFill>
                  <a:srgbClr val="FFFF00"/>
                </a:solidFill>
              </a:rPr>
              <a:t>istogram of average </a:t>
            </a:r>
            <a:r>
              <a:rPr lang="en-AU" sz="2400" dirty="0">
                <a:solidFill>
                  <a:srgbClr val="FFFF00"/>
                </a:solidFill>
              </a:rPr>
              <a:t>station </a:t>
            </a:r>
            <a:r>
              <a:rPr lang="en-AU" sz="2400" dirty="0" smtClean="0">
                <a:solidFill>
                  <a:srgbClr val="FFFF00"/>
                </a:solidFill>
              </a:rPr>
              <a:t>scores</a:t>
            </a:r>
            <a:endParaRPr lang="en-A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000" y="1584000"/>
            <a:ext cx="6105525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195736" y="1772816"/>
            <a:ext cx="12241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AU" sz="2000" dirty="0" smtClean="0">
                <a:solidFill>
                  <a:schemeClr val="bg1"/>
                </a:solidFill>
              </a:rPr>
              <a:t>Cut Score = 10.97</a:t>
            </a:r>
            <a:endParaRPr lang="en-AU" sz="2000" dirty="0">
              <a:solidFill>
                <a:schemeClr val="bg1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8000" y="3240000"/>
            <a:ext cx="2242911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369084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ctr"/>
            <a:r>
              <a:rPr lang="en-AU" sz="3200" dirty="0" smtClean="0">
                <a:solidFill>
                  <a:schemeClr val="accent5"/>
                </a:solidFill>
              </a:rPr>
              <a:t>Findings:  Phase 3 Summative OSCE</a:t>
            </a:r>
            <a:r>
              <a:rPr lang="en-AU" sz="3200" dirty="0" smtClean="0">
                <a:solidFill>
                  <a:srgbClr val="FFFF00"/>
                </a:solidFill>
              </a:rPr>
              <a:t> </a:t>
            </a:r>
          </a:p>
          <a:p>
            <a:pPr marL="457200" indent="-457200" algn="ctr"/>
            <a:r>
              <a:rPr lang="en-AU" sz="2400" dirty="0" smtClean="0">
                <a:solidFill>
                  <a:srgbClr val="FFFF00"/>
                </a:solidFill>
              </a:rPr>
              <a:t>Frequency </a:t>
            </a:r>
            <a:r>
              <a:rPr lang="en-AU" sz="2400" dirty="0">
                <a:solidFill>
                  <a:srgbClr val="FFFF00"/>
                </a:solidFill>
              </a:rPr>
              <a:t>h</a:t>
            </a:r>
            <a:r>
              <a:rPr lang="en-AU" sz="2400" dirty="0" smtClean="0">
                <a:solidFill>
                  <a:srgbClr val="FFFF00"/>
                </a:solidFill>
              </a:rPr>
              <a:t>istogram of average </a:t>
            </a:r>
            <a:r>
              <a:rPr lang="en-AU" sz="2400" dirty="0">
                <a:solidFill>
                  <a:srgbClr val="FFFF00"/>
                </a:solidFill>
              </a:rPr>
              <a:t>station </a:t>
            </a:r>
            <a:r>
              <a:rPr lang="en-AU" sz="2400" dirty="0" smtClean="0">
                <a:solidFill>
                  <a:srgbClr val="FFFF00"/>
                </a:solidFill>
              </a:rPr>
              <a:t>scores</a:t>
            </a:r>
            <a:endParaRPr lang="en-A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>
                <a:solidFill>
                  <a:schemeClr val="accent5"/>
                </a:solidFill>
              </a:rPr>
              <a:t>Findings:</a:t>
            </a:r>
            <a:r>
              <a:rPr lang="en-AU" sz="3600" dirty="0" smtClean="0">
                <a:solidFill>
                  <a:srgbClr val="FFFF00"/>
                </a:solidFill>
              </a:rPr>
              <a:t>   </a:t>
            </a:r>
            <a:r>
              <a:rPr lang="en-AU" sz="3200" dirty="0" smtClean="0">
                <a:solidFill>
                  <a:srgbClr val="FFFF00"/>
                </a:solidFill>
              </a:rPr>
              <a:t>Effect of OSCE on log entries</a:t>
            </a:r>
            <a:endParaRPr lang="en-AU" sz="3200" dirty="0">
              <a:solidFill>
                <a:srgbClr val="FFFF00"/>
              </a:solidFill>
            </a:endParaRPr>
          </a:p>
        </p:txBody>
      </p:sp>
      <p:pic>
        <p:nvPicPr>
          <p:cNvPr id="3" name="Picture 2" descr="DatesPlo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335273"/>
            <a:ext cx="5544616" cy="5406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solidFill>
                  <a:schemeClr val="accent5"/>
                </a:solidFill>
              </a:rPr>
              <a:t>Findings:</a:t>
            </a:r>
            <a:r>
              <a:rPr lang="en-AU" dirty="0" smtClean="0">
                <a:solidFill>
                  <a:srgbClr val="FFFF00"/>
                </a:solidFill>
              </a:rPr>
              <a:t> Clinical log usage</a:t>
            </a:r>
            <a:endParaRPr lang="en-AU" dirty="0">
              <a:solidFill>
                <a:srgbClr val="FFFF00"/>
              </a:solidFill>
            </a:endParaRPr>
          </a:p>
        </p:txBody>
      </p:sp>
      <p:pic>
        <p:nvPicPr>
          <p:cNvPr id="3" name="Picture 2" descr="ClinicalLog_2007Usa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41294"/>
            <a:ext cx="9144000" cy="3475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5"/>
                </a:solidFill>
              </a:rPr>
              <a:t>Findings:</a:t>
            </a:r>
            <a:r>
              <a:rPr lang="en-AU" dirty="0" smtClean="0">
                <a:solidFill>
                  <a:srgbClr val="FFFF00"/>
                </a:solidFill>
              </a:rPr>
              <a:t>  </a:t>
            </a:r>
            <a:r>
              <a:rPr lang="en-AU" sz="3200" dirty="0" smtClean="0">
                <a:solidFill>
                  <a:srgbClr val="FFFF00"/>
                </a:solidFill>
              </a:rPr>
              <a:t>Reflection </a:t>
            </a:r>
            <a:r>
              <a:rPr lang="en-AU" sz="3200" dirty="0" smtClean="0">
                <a:solidFill>
                  <a:srgbClr val="FFFF00"/>
                </a:solidFill>
              </a:rPr>
              <a:t>over time</a:t>
            </a:r>
            <a:endParaRPr lang="en-AU" sz="3200" dirty="0">
              <a:solidFill>
                <a:srgbClr val="FFFF00"/>
              </a:solidFill>
            </a:endParaRPr>
          </a:p>
        </p:txBody>
      </p:sp>
      <p:pic>
        <p:nvPicPr>
          <p:cNvPr id="4" name="Content Placeholder 3" descr="ReflectionFieldsTimelin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4576" y="1600200"/>
            <a:ext cx="6982208" cy="4637112"/>
          </a:xfrm>
          <a:ln w="12700">
            <a:solidFill>
              <a:schemeClr val="accent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5"/>
                </a:solidFill>
              </a:rPr>
              <a:t>Conclusions</a:t>
            </a:r>
            <a:endParaRPr lang="en-AU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Student respect what you inspect</a:t>
            </a:r>
          </a:p>
          <a:p>
            <a:pPr lvl="1"/>
            <a:r>
              <a:rPr lang="en-AU" dirty="0" smtClean="0"/>
              <a:t>Assessment drove usage</a:t>
            </a:r>
          </a:p>
          <a:p>
            <a:r>
              <a:rPr lang="en-AU" dirty="0" smtClean="0"/>
              <a:t>Effect on student reflection?</a:t>
            </a:r>
          </a:p>
          <a:p>
            <a:r>
              <a:rPr lang="en-AU" dirty="0" smtClean="0"/>
              <a:t>Student and assessor training is key</a:t>
            </a: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5"/>
                </a:solidFill>
              </a:rPr>
              <a:t>Limitations</a:t>
            </a:r>
            <a:endParaRPr lang="en-AU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Preliminary study</a:t>
            </a:r>
          </a:p>
          <a:p>
            <a:pPr lvl="1"/>
            <a:r>
              <a:rPr lang="en-AU" dirty="0" smtClean="0"/>
              <a:t>One cohort of </a:t>
            </a:r>
            <a:r>
              <a:rPr lang="en-AU" dirty="0" smtClean="0"/>
              <a:t>students</a:t>
            </a:r>
          </a:p>
          <a:p>
            <a:pPr lvl="1"/>
            <a:r>
              <a:rPr lang="en-AU" dirty="0" smtClean="0"/>
              <a:t>Log not completed integrated into programme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Future Directions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Encouraging use</a:t>
            </a:r>
          </a:p>
          <a:p>
            <a:pPr lvl="1"/>
            <a:r>
              <a:rPr lang="en-AU" dirty="0" smtClean="0"/>
              <a:t>Incorporation of clinical log in to curriculum</a:t>
            </a:r>
          </a:p>
          <a:p>
            <a:pPr lvl="2"/>
            <a:r>
              <a:rPr lang="en-AU" dirty="0" smtClean="0"/>
              <a:t>Sharing of log experience</a:t>
            </a:r>
          </a:p>
          <a:p>
            <a:pPr lvl="1"/>
            <a:r>
              <a:rPr lang="en-AU" dirty="0" smtClean="0"/>
              <a:t>Supported by all GSM faculty</a:t>
            </a:r>
          </a:p>
          <a:p>
            <a:pPr lvl="1"/>
            <a:r>
              <a:rPr lang="en-AU" dirty="0" smtClean="0"/>
              <a:t>Relating it to student outcomes</a:t>
            </a:r>
          </a:p>
          <a:p>
            <a:r>
              <a:rPr lang="en-AU" dirty="0" smtClean="0"/>
              <a:t>Meeting needs of student and GSM</a:t>
            </a:r>
          </a:p>
          <a:p>
            <a:pPr lvl="1"/>
            <a:r>
              <a:rPr lang="en-AU" dirty="0" smtClean="0"/>
              <a:t>Short </a:t>
            </a:r>
            <a:r>
              <a:rPr lang="en-AU" dirty="0" smtClean="0"/>
              <a:t>and long entries</a:t>
            </a:r>
            <a:endParaRPr lang="en-AU" dirty="0" smtClean="0"/>
          </a:p>
          <a:p>
            <a:r>
              <a:rPr lang="en-AU" dirty="0" smtClean="0"/>
              <a:t>Reflection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274638"/>
            <a:ext cx="5184576" cy="1143000"/>
          </a:xfrm>
        </p:spPr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Presentation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711349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AU" dirty="0" smtClean="0"/>
              <a:t>Background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What was done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Evaluation findings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Conclusions</a:t>
            </a: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6077" y="836712"/>
            <a:ext cx="2317923" cy="173673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1011" y="2564904"/>
            <a:ext cx="2312989" cy="3469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Acknowledgements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Clinical log development team</a:t>
            </a:r>
          </a:p>
          <a:p>
            <a:pPr lvl="1"/>
            <a:r>
              <a:rPr lang="en-AU" dirty="0" smtClean="0"/>
              <a:t>Lori Lockyer, Marty Olmos, Linda Corrin</a:t>
            </a:r>
          </a:p>
          <a:p>
            <a:r>
              <a:rPr lang="en-AU" sz="2800" dirty="0" smtClean="0"/>
              <a:t>Alistair Lethbridge – GSM assessment officer</a:t>
            </a:r>
          </a:p>
          <a:p>
            <a:r>
              <a:rPr lang="en-AU" sz="2800" dirty="0" smtClean="0"/>
              <a:t>OSCE Clinical Log station assessors</a:t>
            </a:r>
          </a:p>
          <a:p>
            <a:r>
              <a:rPr lang="en-AU" sz="2800" dirty="0" smtClean="0"/>
              <a:t>Students</a:t>
            </a:r>
            <a:endParaRPr lang="en-AU" sz="2800" dirty="0"/>
          </a:p>
        </p:txBody>
      </p:sp>
      <p:pic>
        <p:nvPicPr>
          <p:cNvPr id="5" name="Picture 4" descr="OUTBACK_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9552" y="4984994"/>
            <a:ext cx="4823594" cy="1612655"/>
          </a:xfrm>
          <a:prstGeom prst="rect">
            <a:avLst/>
          </a:prstGeom>
          <a:noFill/>
          <a:ln/>
        </p:spPr>
      </p:pic>
      <p:pic>
        <p:nvPicPr>
          <p:cNvPr id="4" name="Picture 8" descr="OUTBACK_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3" y="4984892"/>
            <a:ext cx="4824535" cy="16124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accent5"/>
                </a:solidFill>
              </a:rPr>
              <a:t>Background</a:t>
            </a:r>
            <a:r>
              <a:rPr lang="en-AU" dirty="0" smtClean="0">
                <a:solidFill>
                  <a:srgbClr val="FFFF00"/>
                </a:solidFill>
              </a:rPr>
              <a:t/>
            </a:r>
            <a:br>
              <a:rPr lang="en-AU" dirty="0" smtClean="0">
                <a:solidFill>
                  <a:srgbClr val="FFFF00"/>
                </a:solidFill>
              </a:rPr>
            </a:br>
            <a:r>
              <a:rPr lang="en-AU" sz="3100" dirty="0" smtClean="0">
                <a:solidFill>
                  <a:srgbClr val="FFFF00"/>
                </a:solidFill>
              </a:rPr>
              <a:t>GSM – Educational Technology</a:t>
            </a:r>
            <a:endParaRPr lang="en-AU" sz="3100" dirty="0">
              <a:solidFill>
                <a:srgbClr val="FFFF00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324977808"/>
              </p:ext>
            </p:extLst>
          </p:nvPr>
        </p:nvGraphicFramePr>
        <p:xfrm>
          <a:off x="571472" y="1124744"/>
          <a:ext cx="821537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204453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>
                                            <p:graphicEl>
                                              <a:dgm id="{59FD159A-A51B-408B-84C4-5C7620AB72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">
                                            <p:graphicEl>
                                              <a:dgm id="{59FD159A-A51B-408B-84C4-5C7620AB72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4">
                                            <p:graphicEl>
                                              <a:dgm id="{EBA4D87B-A159-4C71-A413-9A19D9901E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4">
                                            <p:graphicEl>
                                              <a:dgm id="{EBA4D87B-A159-4C71-A413-9A19D9901E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">
                                            <p:graphicEl>
                                              <a:dgm id="{93835DC9-5E74-4A2A-9F8F-ABF088C436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4">
                                            <p:graphicEl>
                                              <a:dgm id="{93835DC9-5E74-4A2A-9F8F-ABF088C436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4">
                                            <p:graphicEl>
                                              <a:dgm id="{E1746F92-C32F-48C4-8D99-E5354508C5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4">
                                            <p:graphicEl>
                                              <a:dgm id="{E1746F92-C32F-48C4-8D99-E5354508C5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4">
                                            <p:graphicEl>
                                              <a:dgm id="{0180072D-C6E8-48EF-B5CF-AF76FDBE82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4">
                                            <p:graphicEl>
                                              <a:dgm id="{0180072D-C6E8-48EF-B5CF-AF76FDBE82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4">
                                            <p:graphicEl>
                                              <a:dgm id="{0EF0E5C9-7A9F-4796-B21E-52122250BA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4">
                                            <p:graphicEl>
                                              <a:dgm id="{0EF0E5C9-7A9F-4796-B21E-52122250BA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4">
                                            <p:graphicEl>
                                              <a:dgm id="{9C041A92-9636-4319-B207-16537C980D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4">
                                            <p:graphicEl>
                                              <a:dgm id="{9C041A92-9636-4319-B207-16537C980D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4">
                                            <p:graphicEl>
                                              <a:dgm id="{4EB3621D-AF9A-42E1-AB7D-E2DD3D3B30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4">
                                            <p:graphicEl>
                                              <a:dgm id="{4EB3621D-AF9A-42E1-AB7D-E2DD3D3B30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4">
                                            <p:graphicEl>
                                              <a:dgm id="{825E5174-45FE-4C7A-93F2-EE133416C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4">
                                            <p:graphicEl>
                                              <a:dgm id="{825E5174-45FE-4C7A-93F2-EE133416C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4">
                                            <p:graphicEl>
                                              <a:dgm id="{FD1743C5-D60C-42C4-A1FA-2CCDC6C68E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4">
                                            <p:graphicEl>
                                              <a:dgm id="{FD1743C5-D60C-42C4-A1FA-2CCDC6C68E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1071538" y="1071546"/>
            <a:ext cx="7100862" cy="5309782"/>
            <a:chOff x="322203" y="344373"/>
            <a:chExt cx="8536077" cy="6162445"/>
          </a:xfrm>
        </p:grpSpPr>
        <p:pic>
          <p:nvPicPr>
            <p:cNvPr id="5122" name="Picture 2" descr="clinical log student interface"/>
            <p:cNvPicPr>
              <a:picLocks noChangeAspect="1" noChangeArrowheads="1"/>
            </p:cNvPicPr>
            <p:nvPr/>
          </p:nvPicPr>
          <p:blipFill>
            <a:blip r:embed="rId4" cstate="print"/>
            <a:srcRect b="69685"/>
            <a:stretch>
              <a:fillRect/>
            </a:stretch>
          </p:blipFill>
          <p:spPr bwMode="auto">
            <a:xfrm>
              <a:off x="322203" y="344373"/>
              <a:ext cx="8536077" cy="2928499"/>
            </a:xfrm>
            <a:prstGeom prst="roundRect">
              <a:avLst>
                <a:gd name="adj" fmla="val 2639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Picture 2" descr="clinical log student interface"/>
            <p:cNvPicPr>
              <a:picLocks noChangeAspect="1" noChangeArrowheads="1"/>
            </p:cNvPicPr>
            <p:nvPr/>
          </p:nvPicPr>
          <p:blipFill>
            <a:blip r:embed="rId4" cstate="print"/>
            <a:srcRect t="51020" b="15504"/>
            <a:stretch>
              <a:fillRect/>
            </a:stretch>
          </p:blipFill>
          <p:spPr bwMode="auto">
            <a:xfrm>
              <a:off x="322203" y="3272872"/>
              <a:ext cx="8536077" cy="3233946"/>
            </a:xfrm>
            <a:prstGeom prst="roundRect">
              <a:avLst>
                <a:gd name="adj" fmla="val 3144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Clinical Log</a:t>
            </a:r>
            <a:endParaRPr lang="en-AU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313292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AU" sz="3600" dirty="0" smtClean="0">
                <a:solidFill>
                  <a:srgbClr val="FFFF00"/>
                </a:solidFill>
              </a:rPr>
              <a:t>Clinical Log – Individual Student Reports</a:t>
            </a:r>
            <a:endParaRPr lang="en-AU" sz="3600" dirty="0">
              <a:solidFill>
                <a:srgbClr val="FFFF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1142984"/>
          <a:ext cx="4186238" cy="2857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5107785" y="1142984"/>
          <a:ext cx="3333752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747682" y="3857628"/>
          <a:ext cx="3690942" cy="2317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4929190" y="3857628"/>
          <a:ext cx="3690942" cy="2317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FFFF00"/>
                </a:solidFill>
              </a:rPr>
              <a:t>Clinical log usage:</a:t>
            </a:r>
            <a:br>
              <a:rPr lang="en-AU" dirty="0" smtClean="0">
                <a:solidFill>
                  <a:srgbClr val="FFFF00"/>
                </a:solidFill>
              </a:rPr>
            </a:br>
            <a:r>
              <a:rPr lang="en-AU" sz="4000" dirty="0" smtClean="0">
                <a:solidFill>
                  <a:srgbClr val="FFFF00"/>
                </a:solidFill>
              </a:rPr>
              <a:t>first cohort (2007-2010)</a:t>
            </a:r>
            <a:endParaRPr lang="en-AU" sz="4000" dirty="0">
              <a:solidFill>
                <a:srgbClr val="FFFF00"/>
              </a:solidFill>
            </a:endParaRPr>
          </a:p>
        </p:txBody>
      </p:sp>
      <p:pic>
        <p:nvPicPr>
          <p:cNvPr id="3" name="Picture 2" descr="ClinicalLog_2007Usa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41294"/>
            <a:ext cx="9144000" cy="3475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solidFill>
                  <a:srgbClr val="FFFF00"/>
                </a:solidFill>
              </a:rPr>
              <a:t>Educational impact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847013" cy="4465638"/>
          </a:xfrm>
        </p:spPr>
        <p:txBody>
          <a:bodyPr/>
          <a:lstStyle/>
          <a:p>
            <a:r>
              <a:rPr lang="en-AU" dirty="0"/>
              <a:t>Assessment influences</a:t>
            </a:r>
          </a:p>
          <a:p>
            <a:pPr lvl="1"/>
            <a:r>
              <a:rPr lang="en-AU" dirty="0"/>
              <a:t>Students and their study strategy</a:t>
            </a:r>
            <a:endParaRPr lang="en-AU" sz="2400" dirty="0"/>
          </a:p>
          <a:p>
            <a:pPr lvl="2">
              <a:buFontTx/>
              <a:buNone/>
            </a:pPr>
            <a:endParaRPr lang="en-AU" sz="2000" dirty="0">
              <a:solidFill>
                <a:schemeClr val="hlink"/>
              </a:solidFill>
            </a:endParaRPr>
          </a:p>
        </p:txBody>
      </p:sp>
      <p:pic>
        <p:nvPicPr>
          <p:cNvPr id="19460" name="Picture 4" descr="BD0495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924175"/>
            <a:ext cx="3811587" cy="299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4067175" y="4005263"/>
            <a:ext cx="4964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i="1">
                <a:latin typeface="Arial" charset="0"/>
              </a:rPr>
              <a:t>‘Students respect what you inspect’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Autofit/>
          </a:bodyPr>
          <a:lstStyle/>
          <a:p>
            <a:r>
              <a:rPr lang="en-AU" sz="4000" dirty="0" smtClean="0">
                <a:solidFill>
                  <a:schemeClr val="accent5"/>
                </a:solidFill>
              </a:rPr>
              <a:t>What was done:</a:t>
            </a:r>
            <a:r>
              <a:rPr lang="en-AU" sz="4000" dirty="0" smtClean="0"/>
              <a:t> </a:t>
            </a:r>
            <a:r>
              <a:rPr lang="en-AU" sz="4000" dirty="0" smtClean="0">
                <a:solidFill>
                  <a:srgbClr val="FFFF00"/>
                </a:solidFill>
              </a:rPr>
              <a:t/>
            </a:r>
            <a:br>
              <a:rPr lang="en-AU" sz="4000" dirty="0" smtClean="0">
                <a:solidFill>
                  <a:srgbClr val="FFFF00"/>
                </a:solidFill>
              </a:rPr>
            </a:br>
            <a:r>
              <a:rPr lang="en-AU" sz="3600" dirty="0" smtClean="0">
                <a:solidFill>
                  <a:srgbClr val="FFFF00"/>
                </a:solidFill>
              </a:rPr>
              <a:t>introduction of  OSCE clinical log station</a:t>
            </a:r>
            <a:endParaRPr lang="en-AU" sz="36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Research question:</a:t>
            </a:r>
          </a:p>
          <a:p>
            <a:pPr lvl="1"/>
            <a:r>
              <a:rPr lang="en-AU" dirty="0" smtClean="0"/>
              <a:t>Does an OSCE clinical log station increase clinical log usage and student reflection on clinical competence development?</a:t>
            </a:r>
          </a:p>
          <a:p>
            <a:pPr lvl="1">
              <a:buNone/>
            </a:pPr>
            <a:endParaRPr lang="en-AU" dirty="0" smtClean="0"/>
          </a:p>
          <a:p>
            <a:pPr lvl="1"/>
            <a:r>
              <a:rPr lang="en-AU" dirty="0" smtClean="0"/>
              <a:t>Ethics approval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Clinical log OSCE station*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Foster longitudinal recording and reflection on clinical experience </a:t>
            </a:r>
          </a:p>
          <a:p>
            <a:r>
              <a:rPr lang="en-AU" dirty="0" smtClean="0"/>
              <a:t>Identification of significant learning issues in relation to </a:t>
            </a:r>
          </a:p>
          <a:p>
            <a:pPr lvl="1"/>
            <a:r>
              <a:rPr lang="en-AU" dirty="0" smtClean="0"/>
              <a:t>Patient and self-care, health promotion, teamwork and quality and safety in health care</a:t>
            </a:r>
          </a:p>
          <a:p>
            <a:r>
              <a:rPr lang="en-AU" dirty="0" smtClean="0"/>
              <a:t>Scoring</a:t>
            </a:r>
          </a:p>
          <a:p>
            <a:pPr lvl="1"/>
            <a:r>
              <a:rPr lang="en-AU" dirty="0" smtClean="0"/>
              <a:t>Educational use of log</a:t>
            </a:r>
          </a:p>
          <a:p>
            <a:pPr lvl="1"/>
            <a:r>
              <a:rPr lang="en-AU" dirty="0" smtClean="0"/>
              <a:t>Case presentation</a:t>
            </a:r>
          </a:p>
          <a:p>
            <a:pPr lvl="1"/>
            <a:r>
              <a:rPr lang="en-AU" dirty="0" smtClean="0"/>
              <a:t>Reflection on issues related to presentation</a:t>
            </a:r>
          </a:p>
          <a:p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6084168" y="6093296"/>
            <a:ext cx="2340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* See copy of station</a:t>
            </a:r>
            <a:endParaRPr lang="en-A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340</Words>
  <Application>Microsoft Office PowerPoint</Application>
  <PresentationFormat>On-screen Show (4:3)</PresentationFormat>
  <Paragraphs>87</Paragraphs>
  <Slides>20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An OSCE clinical log station:  driving reflection on competence development?</vt:lpstr>
      <vt:lpstr>Presentation</vt:lpstr>
      <vt:lpstr>Background GSM – Educational Technology</vt:lpstr>
      <vt:lpstr>Clinical Log</vt:lpstr>
      <vt:lpstr>Clinical Log – Individual Student Reports</vt:lpstr>
      <vt:lpstr>Clinical log usage: first cohort (2007-2010)</vt:lpstr>
      <vt:lpstr>Educational impact</vt:lpstr>
      <vt:lpstr>What was done:  introduction of  OSCE clinical log station</vt:lpstr>
      <vt:lpstr>Clinical log OSCE station*</vt:lpstr>
      <vt:lpstr>Standard Setting</vt:lpstr>
      <vt:lpstr>Slide 11</vt:lpstr>
      <vt:lpstr>Findings:  Phase 2 Summative OSCE  Frequency histogram of average station scores</vt:lpstr>
      <vt:lpstr>Findings:  Phase 3 Summative OSCE  Frequency histogram of average station scores</vt:lpstr>
      <vt:lpstr>Findings:   Effect of OSCE on log entries</vt:lpstr>
      <vt:lpstr>Findings: Clinical log usage</vt:lpstr>
      <vt:lpstr>Findings:  Reflection over time</vt:lpstr>
      <vt:lpstr>Conclusions</vt:lpstr>
      <vt:lpstr>Limitations</vt:lpstr>
      <vt:lpstr>Future Directions</vt:lpstr>
      <vt:lpstr>Acknowledgements</vt:lpstr>
    </vt:vector>
  </TitlesOfParts>
  <Company>University of Wollongong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LOG STATION</dc:title>
  <dc:creator>Nicky Hudson</dc:creator>
  <cp:lastModifiedBy>Nicky Hudson</cp:lastModifiedBy>
  <cp:revision>55</cp:revision>
  <dcterms:created xsi:type="dcterms:W3CDTF">2011-04-21T01:19:41Z</dcterms:created>
  <dcterms:modified xsi:type="dcterms:W3CDTF">2011-05-04T10:01:15Z</dcterms:modified>
</cp:coreProperties>
</file>